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332" r:id="rId2"/>
    <p:sldId id="351" r:id="rId3"/>
    <p:sldId id="352" r:id="rId4"/>
    <p:sldId id="353" r:id="rId5"/>
    <p:sldId id="394" r:id="rId6"/>
    <p:sldId id="395" r:id="rId7"/>
    <p:sldId id="401" r:id="rId8"/>
    <p:sldId id="397" r:id="rId9"/>
    <p:sldId id="355" r:id="rId10"/>
    <p:sldId id="356" r:id="rId11"/>
    <p:sldId id="391" r:id="rId12"/>
    <p:sldId id="358" r:id="rId13"/>
    <p:sldId id="360" r:id="rId14"/>
    <p:sldId id="359" r:id="rId15"/>
    <p:sldId id="361" r:id="rId16"/>
    <p:sldId id="362" r:id="rId17"/>
    <p:sldId id="363" r:id="rId18"/>
    <p:sldId id="365" r:id="rId19"/>
    <p:sldId id="366" r:id="rId20"/>
    <p:sldId id="367" r:id="rId21"/>
    <p:sldId id="368" r:id="rId22"/>
    <p:sldId id="369" r:id="rId23"/>
    <p:sldId id="370" r:id="rId24"/>
    <p:sldId id="371" r:id="rId25"/>
    <p:sldId id="372" r:id="rId26"/>
    <p:sldId id="373" r:id="rId27"/>
    <p:sldId id="390" r:id="rId28"/>
    <p:sldId id="374" r:id="rId29"/>
    <p:sldId id="375" r:id="rId30"/>
    <p:sldId id="399" r:id="rId31"/>
    <p:sldId id="376" r:id="rId32"/>
    <p:sldId id="347" r:id="rId33"/>
    <p:sldId id="402" r:id="rId34"/>
    <p:sldId id="377" r:id="rId35"/>
    <p:sldId id="378" r:id="rId36"/>
    <p:sldId id="389" r:id="rId37"/>
    <p:sldId id="379" r:id="rId38"/>
    <p:sldId id="403" r:id="rId39"/>
    <p:sldId id="380" r:id="rId40"/>
    <p:sldId id="381" r:id="rId41"/>
    <p:sldId id="382" r:id="rId42"/>
    <p:sldId id="383" r:id="rId43"/>
    <p:sldId id="384" r:id="rId44"/>
    <p:sldId id="385" r:id="rId45"/>
    <p:sldId id="400" r:id="rId46"/>
    <p:sldId id="387" r:id="rId47"/>
    <p:sldId id="386" r:id="rId48"/>
    <p:sldId id="388" r:id="rId49"/>
    <p:sldId id="346" r:id="rId50"/>
    <p:sldId id="342" r:id="rId51"/>
    <p:sldId id="348" r:id="rId52"/>
    <p:sldId id="404" r:id="rId53"/>
    <p:sldId id="405" r:id="rId54"/>
    <p:sldId id="32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36C"/>
    <a:srgbClr val="979BD9"/>
    <a:srgbClr val="E06024"/>
    <a:srgbClr val="397511"/>
    <a:srgbClr val="B0D8C0"/>
    <a:srgbClr val="377510"/>
    <a:srgbClr val="FF7F00"/>
    <a:srgbClr val="6B61B2"/>
    <a:srgbClr val="0D0D0D"/>
    <a:srgbClr val="4DA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39"/>
    <p:restoredTop sz="85616"/>
  </p:normalViewPr>
  <p:slideViewPr>
    <p:cSldViewPr snapToGrid="0">
      <p:cViewPr varScale="1">
        <p:scale>
          <a:sx n="176" d="100"/>
          <a:sy n="176" d="100"/>
        </p:scale>
        <p:origin x="30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449E7-A84F-744E-AC48-834CA602ACB4}"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99503-AB7B-0B4F-A0D2-FADD0492C9D5}" type="slidenum">
              <a:rPr lang="en-US" smtClean="0"/>
              <a:t>‹#›</a:t>
            </a:fld>
            <a:endParaRPr lang="en-US"/>
          </a:p>
        </p:txBody>
      </p:sp>
    </p:spTree>
    <p:extLst>
      <p:ext uri="{BB962C8B-B14F-4D97-AF65-F5344CB8AC3E}">
        <p14:creationId xmlns:p14="http://schemas.microsoft.com/office/powerpoint/2010/main" val="44861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introduction!</a:t>
            </a:r>
          </a:p>
          <a:p>
            <a:endParaRPr lang="en-US" dirty="0"/>
          </a:p>
          <a:p>
            <a:r>
              <a:rPr lang="en-US" dirty="0"/>
              <a:t>Today I will be presenting the Half&amp;Half, where </a:t>
            </a:r>
            <a:r>
              <a:rPr lang="en-US" b="0" u="none" dirty="0"/>
              <a:t>we discovered </a:t>
            </a:r>
            <a:r>
              <a:rPr lang="en-US" b="0" i="0" dirty="0">
                <a:effectLst/>
                <a:latin typeface="Arial" panose="020B0604020202020204" pitchFamily="34" charset="0"/>
              </a:rPr>
              <a:t>a surprising hidden feature of Intel processors that can be used to significantly increase security, including shutting down an entire class of Spectre attacks </a:t>
            </a:r>
            <a:r>
              <a:rPr lang="en-US" b="0" u="none" dirty="0"/>
              <a:t>with only about 4% of overhead.</a:t>
            </a:r>
          </a:p>
          <a:p>
            <a:endParaRPr lang="en-US" sz="1200" b="0" u="none" dirty="0">
              <a:solidFill>
                <a:srgbClr val="38336C"/>
              </a:solidFill>
            </a:endParaRPr>
          </a:p>
          <a:p>
            <a:r>
              <a:rPr lang="en-US" sz="1200" b="0" u="none" dirty="0">
                <a:solidFill>
                  <a:srgbClr val="38336C"/>
                </a:solidFill>
              </a:rPr>
              <a:t>This work is </a:t>
            </a:r>
            <a:r>
              <a:rPr lang="en-US" b="0" i="0" dirty="0">
                <a:solidFill>
                  <a:srgbClr val="D1D5DB"/>
                </a:solidFill>
                <a:effectLst/>
                <a:latin typeface="Söhne"/>
              </a:rPr>
              <a:t>a team effort by UC San Diego, Purdue University, and UT Austin.</a:t>
            </a:r>
            <a:endParaRPr lang="en-US" sz="1200" b="0" u="none" dirty="0">
              <a:solidFill>
                <a:srgbClr val="38336C"/>
              </a:solidFill>
            </a:endParaRPr>
          </a:p>
        </p:txBody>
      </p:sp>
      <p:sp>
        <p:nvSpPr>
          <p:cNvPr id="4" name="Slide Number Placeholder 3"/>
          <p:cNvSpPr>
            <a:spLocks noGrp="1"/>
          </p:cNvSpPr>
          <p:nvPr>
            <p:ph type="sldNum" sz="quarter" idx="5"/>
          </p:nvPr>
        </p:nvSpPr>
        <p:spPr/>
        <p:txBody>
          <a:bodyPr/>
          <a:lstStyle/>
          <a:p>
            <a:fld id="{F638D4B9-3A6B-564F-B765-83E02CE6B7F3}" type="slidenum">
              <a:rPr lang="en-US" smtClean="0"/>
              <a:t>1</a:t>
            </a:fld>
            <a:endParaRPr lang="en-US"/>
          </a:p>
        </p:txBody>
      </p:sp>
    </p:spTree>
    <p:extLst>
      <p:ext uri="{BB962C8B-B14F-4D97-AF65-F5344CB8AC3E}">
        <p14:creationId xmlns:p14="http://schemas.microsoft.com/office/powerpoint/2010/main" val="265173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Based on that, we propose Half&amp;Half, a novel </a:t>
            </a:r>
            <a:r>
              <a:rPr lang="en-US" b="0" i="0" dirty="0">
                <a:solidFill>
                  <a:srgbClr val="D1D5DB"/>
                </a:solidFill>
                <a:effectLst/>
                <a:latin typeface="Söhne"/>
              </a:rPr>
              <a:t>software-only solution for branch predictor isolation that requires no hardware or ISA changes.</a:t>
            </a:r>
            <a:endParaRPr lang="en-US" dirty="0"/>
          </a:p>
        </p:txBody>
      </p:sp>
      <p:sp>
        <p:nvSpPr>
          <p:cNvPr id="4" name="Slide Number Placeholder 3"/>
          <p:cNvSpPr>
            <a:spLocks noGrp="1"/>
          </p:cNvSpPr>
          <p:nvPr>
            <p:ph type="sldNum" sz="quarter" idx="5"/>
          </p:nvPr>
        </p:nvSpPr>
        <p:spPr/>
        <p:txBody>
          <a:bodyPr/>
          <a:lstStyle/>
          <a:p>
            <a:fld id="{F638D4B9-3A6B-564F-B765-83E02CE6B7F3}" type="slidenum">
              <a:rPr lang="en-US" smtClean="0"/>
              <a:t>10</a:t>
            </a:fld>
            <a:endParaRPr lang="en-US"/>
          </a:p>
        </p:txBody>
      </p:sp>
    </p:spTree>
    <p:extLst>
      <p:ext uri="{BB962C8B-B14F-4D97-AF65-F5344CB8AC3E}">
        <p14:creationId xmlns:p14="http://schemas.microsoft.com/office/powerpoint/2010/main" val="208715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first cover a little bit background about the conditional branch predictors.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n w="0"/>
              <a:effectLst>
                <a:outerShdw blurRad="38100" dist="19050" dir="2700000" algn="tl" rotWithShape="0">
                  <a:schemeClr val="dk1">
                    <a:alpha val="40000"/>
                  </a:scheme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n w="0"/>
                <a:effectLst>
                  <a:outerShdw blurRad="38100" dist="19050" dir="2700000" algn="tl" rotWithShape="0">
                    <a:schemeClr val="dk1">
                      <a:alpha val="40000"/>
                    </a:schemeClr>
                  </a:outerShdw>
                </a:effectLst>
              </a:rPr>
              <a:t>Branch predictors use the history of past events to predict future events.</a:t>
            </a:r>
          </a:p>
          <a:p>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11</a:t>
            </a:fld>
            <a:endParaRPr lang="en-US"/>
          </a:p>
        </p:txBody>
      </p:sp>
    </p:spTree>
    <p:extLst>
      <p:ext uri="{BB962C8B-B14F-4D97-AF65-F5344CB8AC3E}">
        <p14:creationId xmlns:p14="http://schemas.microsoft.com/office/powerpoint/2010/main" val="261539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The first type of history is local history, where the prediction of a branch is based on its past occurrences.</a:t>
            </a:r>
          </a:p>
          <a:p>
            <a:pPr algn="l"/>
            <a:endParaRPr lang="en-US" b="0" i="0" dirty="0">
              <a:effectLst/>
              <a:latin typeface="Söhne"/>
            </a:endParaRPr>
          </a:p>
          <a:p>
            <a:pPr algn="l"/>
            <a:r>
              <a:rPr lang="en-US" b="0" i="0" dirty="0">
                <a:effectLst/>
                <a:latin typeface="Söhne"/>
              </a:rPr>
              <a:t>For instance, if a branch is biased towards the Taken direction, the local predictor will predict it as Taken.</a:t>
            </a:r>
          </a:p>
          <a:p>
            <a:pPr algn="l"/>
            <a:br>
              <a:rPr lang="en-US" b="0" i="0" dirty="0">
                <a:effectLst/>
                <a:latin typeface="Söhne"/>
              </a:rPr>
            </a:br>
            <a:endParaRPr lang="en-US" b="0" i="0" dirty="0">
              <a:effectLst/>
              <a:latin typeface="Söhne"/>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12</a:t>
            </a:fld>
            <a:endParaRPr lang="en-US"/>
          </a:p>
        </p:txBody>
      </p:sp>
    </p:spTree>
    <p:extLst>
      <p:ext uri="{BB962C8B-B14F-4D97-AF65-F5344CB8AC3E}">
        <p14:creationId xmlns:p14="http://schemas.microsoft.com/office/powerpoint/2010/main" val="52682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A simple local predictor uses the branch address to index a table which stores the predictions.</a:t>
            </a:r>
          </a:p>
        </p:txBody>
      </p:sp>
      <p:sp>
        <p:nvSpPr>
          <p:cNvPr id="4" name="Slide Number Placeholder 3"/>
          <p:cNvSpPr>
            <a:spLocks noGrp="1"/>
          </p:cNvSpPr>
          <p:nvPr>
            <p:ph type="sldNum" sz="quarter" idx="5"/>
          </p:nvPr>
        </p:nvSpPr>
        <p:spPr/>
        <p:txBody>
          <a:bodyPr/>
          <a:lstStyle/>
          <a:p>
            <a:fld id="{D2599503-AB7B-0B4F-A0D2-FADD0492C9D5}" type="slidenum">
              <a:rPr lang="en-US" smtClean="0"/>
              <a:t>13</a:t>
            </a:fld>
            <a:endParaRPr lang="en-US"/>
          </a:p>
        </p:txBody>
      </p:sp>
    </p:spTree>
    <p:extLst>
      <p:ext uri="{BB962C8B-B14F-4D97-AF65-F5344CB8AC3E}">
        <p14:creationId xmlns:p14="http://schemas.microsoft.com/office/powerpoint/2010/main" val="2754929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On the other hand, there exists global history, which can capture correlations between different branches. </a:t>
            </a:r>
          </a:p>
          <a:p>
            <a:pPr algn="l"/>
            <a:endParaRPr lang="en-US" b="0" i="0" dirty="0">
              <a:effectLst/>
              <a:latin typeface="Söhne"/>
            </a:endParaRPr>
          </a:p>
          <a:p>
            <a:pPr algn="l"/>
            <a:r>
              <a:rPr lang="en-US" b="0" i="0" dirty="0">
                <a:effectLst/>
                <a:latin typeface="Söhne"/>
              </a:rPr>
              <a:t>For example, consider two branches where the direction of the second branch is influenced by the outcome of the first branch. </a:t>
            </a:r>
          </a:p>
          <a:p>
            <a:pPr algn="l"/>
            <a:endParaRPr lang="en-US" b="0" i="0" dirty="0">
              <a:effectLst/>
              <a:latin typeface="Söhne"/>
            </a:endParaRPr>
          </a:p>
          <a:p>
            <a:pPr algn="l"/>
            <a:r>
              <a:rPr lang="en-US" b="0" i="0" dirty="0">
                <a:effectLst/>
                <a:latin typeface="Söhne"/>
              </a:rPr>
              <a:t>If the first branch is true, the second branch is also predicted as true.</a:t>
            </a:r>
          </a:p>
        </p:txBody>
      </p:sp>
      <p:sp>
        <p:nvSpPr>
          <p:cNvPr id="4" name="Slide Number Placeholder 3"/>
          <p:cNvSpPr>
            <a:spLocks noGrp="1"/>
          </p:cNvSpPr>
          <p:nvPr>
            <p:ph type="sldNum" sz="quarter" idx="5"/>
          </p:nvPr>
        </p:nvSpPr>
        <p:spPr/>
        <p:txBody>
          <a:bodyPr/>
          <a:lstStyle/>
          <a:p>
            <a:fld id="{D2599503-AB7B-0B4F-A0D2-FADD0492C9D5}" type="slidenum">
              <a:rPr lang="en-US" smtClean="0"/>
              <a:t>14</a:t>
            </a:fld>
            <a:endParaRPr lang="en-US"/>
          </a:p>
        </p:txBody>
      </p:sp>
    </p:spTree>
    <p:extLst>
      <p:ext uri="{BB962C8B-B14F-4D97-AF65-F5344CB8AC3E}">
        <p14:creationId xmlns:p14="http://schemas.microsoft.com/office/powerpoint/2010/main" val="405142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Global predictors typically use a combined index of branch address and global history for making predictions.</a:t>
            </a:r>
          </a:p>
        </p:txBody>
      </p:sp>
      <p:sp>
        <p:nvSpPr>
          <p:cNvPr id="4" name="Slide Number Placeholder 3"/>
          <p:cNvSpPr>
            <a:spLocks noGrp="1"/>
          </p:cNvSpPr>
          <p:nvPr>
            <p:ph type="sldNum" sz="quarter" idx="5"/>
          </p:nvPr>
        </p:nvSpPr>
        <p:spPr/>
        <p:txBody>
          <a:bodyPr/>
          <a:lstStyle/>
          <a:p>
            <a:fld id="{D2599503-AB7B-0B4F-A0D2-FADD0492C9D5}" type="slidenum">
              <a:rPr lang="en-US" smtClean="0"/>
              <a:t>15</a:t>
            </a:fld>
            <a:endParaRPr lang="en-US"/>
          </a:p>
        </p:txBody>
      </p:sp>
    </p:spTree>
    <p:extLst>
      <p:ext uri="{BB962C8B-B14F-4D97-AF65-F5344CB8AC3E}">
        <p14:creationId xmlns:p14="http://schemas.microsoft.com/office/powerpoint/2010/main" val="219488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Presented here is a simplified version of the state-of-the-art conditional branch predictor known as TAGE. </a:t>
            </a:r>
          </a:p>
          <a:p>
            <a:pPr algn="l"/>
            <a:endParaRPr lang="en-US" b="0" i="0" dirty="0">
              <a:effectLst/>
              <a:latin typeface="Söhne"/>
            </a:endParaRPr>
          </a:p>
          <a:p>
            <a:pPr algn="l"/>
            <a:r>
              <a:rPr lang="en-US" b="0" i="0" dirty="0">
                <a:effectLst/>
                <a:latin typeface="Söhne"/>
              </a:rPr>
              <a:t>TAGE employs a blend of a local and multiple global prediction tables, each utilizing an increasing length of global history. </a:t>
            </a:r>
          </a:p>
          <a:p>
            <a:pPr algn="l"/>
            <a:endParaRPr lang="en-US" b="0" i="0" dirty="0">
              <a:effectLst/>
              <a:latin typeface="Söhne"/>
            </a:endParaRPr>
          </a:p>
          <a:p>
            <a:pPr algn="l"/>
            <a:r>
              <a:rPr lang="en-US" b="0" i="0" dirty="0">
                <a:effectLst/>
                <a:latin typeface="Söhne"/>
              </a:rPr>
              <a:t>For example, this design allows Table 1 to capture near correlations while Table n captures far correlations.</a:t>
            </a:r>
          </a:p>
        </p:txBody>
      </p:sp>
      <p:sp>
        <p:nvSpPr>
          <p:cNvPr id="4" name="Slide Number Placeholder 3"/>
          <p:cNvSpPr>
            <a:spLocks noGrp="1"/>
          </p:cNvSpPr>
          <p:nvPr>
            <p:ph type="sldNum" sz="quarter" idx="5"/>
          </p:nvPr>
        </p:nvSpPr>
        <p:spPr/>
        <p:txBody>
          <a:bodyPr/>
          <a:lstStyle/>
          <a:p>
            <a:fld id="{D2599503-AB7B-0B4F-A0D2-FADD0492C9D5}" type="slidenum">
              <a:rPr lang="en-US" smtClean="0"/>
              <a:t>16</a:t>
            </a:fld>
            <a:endParaRPr lang="en-US"/>
          </a:p>
        </p:txBody>
      </p:sp>
    </p:spTree>
    <p:extLst>
      <p:ext uri="{BB962C8B-B14F-4D97-AF65-F5344CB8AC3E}">
        <p14:creationId xmlns:p14="http://schemas.microsoft.com/office/powerpoint/2010/main" val="4047503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D6879"/>
                </a:solidFill>
                <a:effectLst/>
                <a:latin typeface="Arial" panose="020B0604020202020204" pitchFamily="34" charset="0"/>
              </a:rPr>
              <a:t>We assume that intel’s branch predictor has a tage-like structure in the sense of using multiple tables </a:t>
            </a:r>
          </a:p>
          <a:p>
            <a:endParaRPr lang="en-US" b="0" i="0" dirty="0">
              <a:solidFill>
                <a:srgbClr val="5D6879"/>
              </a:solidFill>
              <a:effectLst/>
              <a:latin typeface="Arial" panose="020B0604020202020204" pitchFamily="34" charset="0"/>
            </a:endParaRPr>
          </a:p>
          <a:p>
            <a:endParaRPr lang="en-US" b="0" i="0" dirty="0">
              <a:solidFill>
                <a:srgbClr val="5D687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17</a:t>
            </a:fld>
            <a:endParaRPr lang="en-US"/>
          </a:p>
        </p:txBody>
      </p:sp>
    </p:spTree>
    <p:extLst>
      <p:ext uri="{BB962C8B-B14F-4D97-AF65-F5344CB8AC3E}">
        <p14:creationId xmlns:p14="http://schemas.microsoft.com/office/powerpoint/2010/main" val="2025795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D6879"/>
                </a:solidFill>
                <a:effectLst/>
                <a:latin typeface="Arial" panose="020B0604020202020204" pitchFamily="34" charset="0"/>
              </a:rPr>
              <a:t>and we use performance monitoring counters to measure the results of our experiments. </a:t>
            </a:r>
          </a:p>
          <a:p>
            <a:r>
              <a:rPr lang="en-US" b="0" i="0" dirty="0">
                <a:solidFill>
                  <a:srgbClr val="5D6879"/>
                </a:solidFill>
                <a:effectLst/>
                <a:latin typeface="Arial" panose="020B0604020202020204" pitchFamily="34" charset="0"/>
              </a:rPr>
              <a:t>like:</a:t>
            </a:r>
          </a:p>
          <a:p>
            <a:pPr marL="285750" indent="-285750">
              <a:lnSpc>
                <a:spcPct val="150000"/>
              </a:lnSpc>
              <a:buFont typeface="Arial" panose="020B0604020202020204" pitchFamily="34" charset="0"/>
              <a:buChar char="•"/>
            </a:pPr>
            <a:r>
              <a:rPr lang="en-US" sz="1200" dirty="0"/>
              <a:t>Number of Branches </a:t>
            </a:r>
          </a:p>
          <a:p>
            <a:pPr marL="285750" indent="-285750">
              <a:lnSpc>
                <a:spcPct val="150000"/>
              </a:lnSpc>
              <a:buFont typeface="Arial" panose="020B0604020202020204" pitchFamily="34" charset="0"/>
              <a:buChar char="•"/>
            </a:pPr>
            <a:r>
              <a:rPr lang="en-US" sz="1200" dirty="0"/>
              <a:t>Number of Mispredicted Branches </a:t>
            </a:r>
          </a:p>
          <a:p>
            <a:pPr marL="285750" indent="-285750">
              <a:lnSpc>
                <a:spcPct val="150000"/>
              </a:lnSpc>
              <a:buFont typeface="Arial" panose="020B0604020202020204" pitchFamily="34" charset="0"/>
              <a:buChar char="•"/>
            </a:pPr>
            <a:r>
              <a:rPr lang="en-US" sz="1200" dirty="0"/>
              <a:t>Clock Cycles</a:t>
            </a:r>
          </a:p>
          <a:p>
            <a:endParaRPr lang="en-US" b="0" i="0" dirty="0">
              <a:solidFill>
                <a:srgbClr val="5D687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18</a:t>
            </a:fld>
            <a:endParaRPr lang="en-US"/>
          </a:p>
        </p:txBody>
      </p:sp>
    </p:spTree>
    <p:extLst>
      <p:ext uri="{BB962C8B-B14F-4D97-AF65-F5344CB8AC3E}">
        <p14:creationId xmlns:p14="http://schemas.microsoft.com/office/powerpoint/2010/main" val="399007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Our targeted CPUs range from Ivy Bridge to recent microarchitectures like Alder Lake which is introduced just two years ago. </a:t>
            </a:r>
          </a:p>
          <a:p>
            <a:pPr algn="l"/>
            <a:endParaRPr lang="en-US" b="0" i="0" dirty="0">
              <a:effectLst/>
              <a:latin typeface="Söhne"/>
            </a:endParaRPr>
          </a:p>
          <a:p>
            <a:pPr algn="l"/>
            <a:r>
              <a:rPr lang="en-US" b="0" i="0" dirty="0">
                <a:effectLst/>
                <a:latin typeface="Söhne"/>
              </a:rPr>
              <a:t>However, for the rest of this talk, I will present the results specifically for Skylake.</a:t>
            </a:r>
          </a:p>
          <a:p>
            <a:br>
              <a:rPr lang="en-US" dirty="0"/>
            </a:br>
            <a:endParaRPr lang="en-US" b="0" i="0" dirty="0">
              <a:solidFill>
                <a:srgbClr val="5D687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19</a:t>
            </a:fld>
            <a:endParaRPr lang="en-US"/>
          </a:p>
        </p:txBody>
      </p:sp>
    </p:spTree>
    <p:extLst>
      <p:ext uri="{BB962C8B-B14F-4D97-AF65-F5344CB8AC3E}">
        <p14:creationId xmlns:p14="http://schemas.microsoft.com/office/powerpoint/2010/main" val="363507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We all know that branch prediction is super important for making modern high-performance processors run smoothly and keep the pipeline busy.</a:t>
            </a:r>
          </a:p>
        </p:txBody>
      </p:sp>
      <p:sp>
        <p:nvSpPr>
          <p:cNvPr id="4" name="Slide Number Placeholder 3"/>
          <p:cNvSpPr>
            <a:spLocks noGrp="1"/>
          </p:cNvSpPr>
          <p:nvPr>
            <p:ph type="sldNum" sz="quarter" idx="5"/>
          </p:nvPr>
        </p:nvSpPr>
        <p:spPr/>
        <p:txBody>
          <a:bodyPr/>
          <a:lstStyle/>
          <a:p>
            <a:fld id="{D2599503-AB7B-0B4F-A0D2-FADD0492C9D5}" type="slidenum">
              <a:rPr lang="en-US" smtClean="0"/>
              <a:t>2</a:t>
            </a:fld>
            <a:endParaRPr lang="en-US"/>
          </a:p>
        </p:txBody>
      </p:sp>
    </p:spTree>
    <p:extLst>
      <p:ext uri="{BB962C8B-B14F-4D97-AF65-F5344CB8AC3E}">
        <p14:creationId xmlns:p14="http://schemas.microsoft.com/office/powerpoint/2010/main" val="1678906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I will now demonstrate a simple experiment that provides an intuitive understanding of how we discovered the global history details in Intel processors.</a:t>
            </a:r>
          </a:p>
          <a:p>
            <a:pPr algn="l"/>
            <a:endParaRPr lang="en-US" b="0" i="0" dirty="0">
              <a:solidFill>
                <a:srgbClr val="D1D5DB"/>
              </a:solidFill>
              <a:effectLst/>
              <a:latin typeface="Söhne"/>
            </a:endParaRPr>
          </a:p>
          <a:p>
            <a:pPr algn="l"/>
            <a:r>
              <a:rPr lang="en-US" b="0" i="0" dirty="0">
                <a:solidFill>
                  <a:srgbClr val="D1D5DB"/>
                </a:solidFill>
                <a:effectLst/>
                <a:latin typeface="Söhne"/>
              </a:rPr>
              <a:t>Consider an "if" statement within a for loop comprising 2000 iterations. The "if" statement branches based on a random bit (0 or 1).</a:t>
            </a:r>
          </a:p>
        </p:txBody>
      </p:sp>
      <p:sp>
        <p:nvSpPr>
          <p:cNvPr id="4" name="Slide Number Placeholder 3"/>
          <p:cNvSpPr>
            <a:spLocks noGrp="1"/>
          </p:cNvSpPr>
          <p:nvPr>
            <p:ph type="sldNum" sz="quarter" idx="5"/>
          </p:nvPr>
        </p:nvSpPr>
        <p:spPr/>
        <p:txBody>
          <a:bodyPr/>
          <a:lstStyle/>
          <a:p>
            <a:fld id="{D2599503-AB7B-0B4F-A0D2-FADD0492C9D5}" type="slidenum">
              <a:rPr lang="en-US" smtClean="0"/>
              <a:t>20</a:t>
            </a:fld>
            <a:endParaRPr lang="en-US"/>
          </a:p>
        </p:txBody>
      </p:sp>
    </p:spTree>
    <p:extLst>
      <p:ext uri="{BB962C8B-B14F-4D97-AF65-F5344CB8AC3E}">
        <p14:creationId xmlns:p14="http://schemas.microsoft.com/office/powerpoint/2010/main" val="2476167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D6879"/>
                </a:solidFill>
                <a:effectLst/>
                <a:latin typeface="Arial" panose="020B0604020202020204" pitchFamily="34" charset="0"/>
              </a:rPr>
              <a:t>Out of 2000 occurrences of the "if" statement, the branch predictor mispredicts around 1000 times, indicating a 50% misprediction rate. </a:t>
            </a:r>
          </a:p>
          <a:p>
            <a:endParaRPr lang="en-US" b="0" i="0" dirty="0">
              <a:solidFill>
                <a:srgbClr val="5D6879"/>
              </a:solidFill>
              <a:effectLst/>
              <a:latin typeface="Arial" panose="020B0604020202020204" pitchFamily="34" charset="0"/>
            </a:endParaRPr>
          </a:p>
          <a:p>
            <a:r>
              <a:rPr lang="en-US" b="0" i="0" dirty="0">
                <a:solidFill>
                  <a:srgbClr val="5D6879"/>
                </a:solidFill>
                <a:effectLst/>
                <a:latin typeface="Arial" panose="020B0604020202020204" pitchFamily="34" charset="0"/>
              </a:rPr>
              <a:t>This is because the condition is based on a random bit, and the previous history is not helpful here.</a:t>
            </a:r>
          </a:p>
        </p:txBody>
      </p:sp>
      <p:sp>
        <p:nvSpPr>
          <p:cNvPr id="4" name="Slide Number Placeholder 3"/>
          <p:cNvSpPr>
            <a:spLocks noGrp="1"/>
          </p:cNvSpPr>
          <p:nvPr>
            <p:ph type="sldNum" sz="quarter" idx="5"/>
          </p:nvPr>
        </p:nvSpPr>
        <p:spPr/>
        <p:txBody>
          <a:bodyPr/>
          <a:lstStyle/>
          <a:p>
            <a:fld id="{D2599503-AB7B-0B4F-A0D2-FADD0492C9D5}" type="slidenum">
              <a:rPr lang="en-US" smtClean="0"/>
              <a:t>21</a:t>
            </a:fld>
            <a:endParaRPr lang="en-US"/>
          </a:p>
        </p:txBody>
      </p:sp>
    </p:spTree>
    <p:extLst>
      <p:ext uri="{BB962C8B-B14F-4D97-AF65-F5344CB8AC3E}">
        <p14:creationId xmlns:p14="http://schemas.microsoft.com/office/powerpoint/2010/main" val="45679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Now assume two "if" statements with the same random condition.</a:t>
            </a:r>
          </a:p>
          <a:p>
            <a:pPr algn="l"/>
            <a:endParaRPr lang="en-US" b="0" i="0" dirty="0">
              <a:effectLst/>
              <a:latin typeface="Söhne"/>
            </a:endParaRPr>
          </a:p>
          <a:p>
            <a:pPr algn="l"/>
            <a:r>
              <a:rPr lang="en-US" b="0" i="0" dirty="0">
                <a:effectLst/>
                <a:latin typeface="Söhne"/>
              </a:rPr>
              <a:t>Results show that the miss-rate for the first branch is again 50% and it is 0% for the second one which suggests that the branch predictor can predict the second branch based on the outcome of the first one. </a:t>
            </a:r>
          </a:p>
        </p:txBody>
      </p:sp>
      <p:sp>
        <p:nvSpPr>
          <p:cNvPr id="4" name="Slide Number Placeholder 3"/>
          <p:cNvSpPr>
            <a:spLocks noGrp="1"/>
          </p:cNvSpPr>
          <p:nvPr>
            <p:ph type="sldNum" sz="quarter" idx="5"/>
          </p:nvPr>
        </p:nvSpPr>
        <p:spPr/>
        <p:txBody>
          <a:bodyPr/>
          <a:lstStyle/>
          <a:p>
            <a:fld id="{D2599503-AB7B-0B4F-A0D2-FADD0492C9D5}" type="slidenum">
              <a:rPr lang="en-US" smtClean="0"/>
              <a:t>22</a:t>
            </a:fld>
            <a:endParaRPr lang="en-US"/>
          </a:p>
        </p:txBody>
      </p:sp>
    </p:spTree>
    <p:extLst>
      <p:ext uri="{BB962C8B-B14F-4D97-AF65-F5344CB8AC3E}">
        <p14:creationId xmlns:p14="http://schemas.microsoft.com/office/powerpoint/2010/main" val="2938158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The global history has a limited size, and by increasing the distance between correlated "if" statements, we can determine this size.</a:t>
            </a:r>
          </a:p>
          <a:p>
            <a:pPr algn="l"/>
            <a:endParaRPr lang="en-US" b="0" i="0" dirty="0">
              <a:effectLst/>
              <a:latin typeface="Söhne"/>
            </a:endParaRPr>
          </a:p>
          <a:p>
            <a:pPr algn="l"/>
            <a:r>
              <a:rPr lang="en-US" b="0" i="0" dirty="0">
                <a:effectLst/>
                <a:latin typeface="Söhne"/>
              </a:rPr>
              <a:t>By adding taken dummy branches between the correlated branches, we will eventually exhaust the global history and cause misprediction to the second branch.</a:t>
            </a:r>
          </a:p>
          <a:p>
            <a:pPr algn="l"/>
            <a:endParaRPr lang="en-US" b="0" i="0" dirty="0">
              <a:effectLst/>
              <a:latin typeface="Söhne"/>
            </a:endParaRPr>
          </a:p>
          <a:p>
            <a:pPr algn="l"/>
            <a:r>
              <a:rPr lang="en-US" b="0" i="0" dirty="0">
                <a:effectLst/>
                <a:latin typeface="Söhne"/>
              </a:rPr>
              <a:t>[1] The results of this experiment show that the global history can only store information from last 93 taken branches.</a:t>
            </a:r>
          </a:p>
          <a:p>
            <a:br>
              <a:rPr lang="en-US" dirty="0"/>
            </a:br>
            <a:endParaRPr lang="en-US" b="0" i="0" dirty="0">
              <a:solidFill>
                <a:srgbClr val="5D687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23</a:t>
            </a:fld>
            <a:endParaRPr lang="en-US"/>
          </a:p>
        </p:txBody>
      </p:sp>
    </p:spTree>
    <p:extLst>
      <p:ext uri="{BB962C8B-B14F-4D97-AF65-F5344CB8AC3E}">
        <p14:creationId xmlns:p14="http://schemas.microsoft.com/office/powerpoint/2010/main" val="3310137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When not-taken dummy branches are inserted in between, the results are a bit surprising. </a:t>
            </a:r>
          </a:p>
          <a:p>
            <a:pPr algn="l"/>
            <a:endParaRPr lang="en-US" b="0" i="0" dirty="0">
              <a:effectLst/>
              <a:latin typeface="Söhne"/>
            </a:endParaRPr>
          </a:p>
          <a:p>
            <a:pPr algn="l"/>
            <a:r>
              <a:rPr lang="en-US" b="0" i="0" dirty="0">
                <a:effectLst/>
                <a:latin typeface="Söhne"/>
              </a:rPr>
              <a:t>Regardless of the correlation distance, the predictor still accurately predicts the second branch. </a:t>
            </a:r>
          </a:p>
          <a:p>
            <a:pPr algn="l"/>
            <a:endParaRPr lang="en-US" b="0" i="0" dirty="0">
              <a:effectLst/>
              <a:latin typeface="Söhne"/>
            </a:endParaRPr>
          </a:p>
          <a:p>
            <a:pPr algn="l"/>
            <a:r>
              <a:rPr lang="en-US" b="0" i="0" dirty="0">
                <a:effectLst/>
                <a:latin typeface="Söhne"/>
              </a:rPr>
              <a:t>This indicates that the global history is only updated based on taken branches.</a:t>
            </a:r>
          </a:p>
          <a:p>
            <a:br>
              <a:rPr lang="en-US" dirty="0"/>
            </a:br>
            <a:endParaRPr lang="en-US" b="0" i="0" dirty="0">
              <a:solidFill>
                <a:srgbClr val="5D687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24</a:t>
            </a:fld>
            <a:endParaRPr lang="en-US"/>
          </a:p>
        </p:txBody>
      </p:sp>
    </p:spTree>
    <p:extLst>
      <p:ext uri="{BB962C8B-B14F-4D97-AF65-F5344CB8AC3E}">
        <p14:creationId xmlns:p14="http://schemas.microsoft.com/office/powerpoint/2010/main" val="888949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We discovered that Intel's branch predictors use a different mechanism for global history instead of the global history register (GHR) which stores the direction of branches.</a:t>
            </a:r>
          </a:p>
          <a:p>
            <a:pPr algn="l"/>
            <a:endParaRPr lang="en-US" b="0" i="0" dirty="0">
              <a:effectLst/>
              <a:latin typeface="Söhne"/>
            </a:endParaRPr>
          </a:p>
          <a:p>
            <a:pPr algn="l"/>
            <a:r>
              <a:rPr lang="en-US" b="0" i="0" dirty="0">
                <a:effectLst/>
                <a:latin typeface="Söhne"/>
              </a:rPr>
              <a:t>It is called Path History Register (PHR) which is much less common form of global history.</a:t>
            </a:r>
          </a:p>
          <a:p>
            <a:pPr algn="l"/>
            <a:endParaRPr lang="en-US" b="0" i="0" dirty="0">
              <a:effectLst/>
              <a:latin typeface="Söhne"/>
            </a:endParaRPr>
          </a:p>
          <a:p>
            <a:pPr algn="l"/>
            <a:r>
              <a:rPr lang="en-US" b="0" i="0" dirty="0">
                <a:effectLst/>
                <a:latin typeface="Söhne"/>
              </a:rPr>
              <a:t>The PHR obtains information from both the branch and target addresses for a taken branch, combines them, and inserts the resulting information into itself.</a:t>
            </a:r>
          </a:p>
          <a:p>
            <a:br>
              <a:rPr lang="en-US" dirty="0"/>
            </a:br>
            <a:endParaRPr lang="en-US" b="0" i="0" dirty="0">
              <a:solidFill>
                <a:srgbClr val="5D687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25</a:t>
            </a:fld>
            <a:endParaRPr lang="en-US"/>
          </a:p>
        </p:txBody>
      </p:sp>
    </p:spTree>
    <p:extLst>
      <p:ext uri="{BB962C8B-B14F-4D97-AF65-F5344CB8AC3E}">
        <p14:creationId xmlns:p14="http://schemas.microsoft.com/office/powerpoint/2010/main" val="264467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D6879"/>
                </a:solidFill>
                <a:effectLst/>
                <a:latin typeface="Arial" panose="020B0604020202020204" pitchFamily="34" charset="0"/>
              </a:rPr>
              <a:t>For example, </a:t>
            </a:r>
            <a:r>
              <a:rPr lang="en-US" b="0" i="0" dirty="0">
                <a:effectLst/>
                <a:latin typeface="Söhne"/>
              </a:rPr>
              <a:t>In Skylake microarchitecture, we found that the PHR is updated using the 6 lower bits of the target address and bits 19 to 4 from the branch address.</a:t>
            </a:r>
          </a:p>
          <a:p>
            <a:br>
              <a:rPr lang="en-US" dirty="0"/>
            </a:br>
            <a:endParaRPr lang="en-US" b="0" i="0" dirty="0">
              <a:solidFill>
                <a:srgbClr val="5D687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26</a:t>
            </a:fld>
            <a:endParaRPr lang="en-US"/>
          </a:p>
        </p:txBody>
      </p:sp>
    </p:spTree>
    <p:extLst>
      <p:ext uri="{BB962C8B-B14F-4D97-AF65-F5344CB8AC3E}">
        <p14:creationId xmlns:p14="http://schemas.microsoft.com/office/powerpoint/2010/main" val="405000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We found that these bits are combined to form a 16-bit number called the branch footprint, which is then used to update the PHR.</a:t>
            </a:r>
          </a:p>
          <a:p>
            <a:endParaRPr lang="en-US" b="0" i="0" dirty="0">
              <a:effectLst/>
              <a:latin typeface="Söhne"/>
            </a:endParaRPr>
          </a:p>
          <a:p>
            <a:pPr algn="l"/>
            <a:r>
              <a:rPr lang="en-US" b="0" i="0" dirty="0">
                <a:effectLst/>
                <a:latin typeface="Söhne"/>
              </a:rPr>
              <a:t>When a branch is taken, the PHR shifts by two, and its lower 16 bits are XORed with this 16-bit footprint.</a:t>
            </a:r>
            <a:br>
              <a:rPr lang="en-US" dirty="0"/>
            </a:br>
            <a:endParaRPr lang="en-US" b="0" i="0" dirty="0">
              <a:solidFill>
                <a:srgbClr val="5D687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27</a:t>
            </a:fld>
            <a:endParaRPr lang="en-US"/>
          </a:p>
        </p:txBody>
      </p:sp>
    </p:spTree>
    <p:extLst>
      <p:ext uri="{BB962C8B-B14F-4D97-AF65-F5344CB8AC3E}">
        <p14:creationId xmlns:p14="http://schemas.microsoft.com/office/powerpoint/2010/main" val="134476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Additionally, we discovered that the 12 lower bits of the branch address were used as index and/or tag alongside the PHR in the global history tables.</a:t>
            </a:r>
          </a:p>
          <a:p>
            <a:pPr algn="l"/>
            <a:endParaRPr lang="en-US" b="0" i="0" dirty="0">
              <a:effectLst/>
              <a:latin typeface="Söhne"/>
            </a:endParaRPr>
          </a:p>
          <a:p>
            <a:pPr algn="l"/>
            <a:r>
              <a:rPr lang="en-US" b="0" i="0" dirty="0">
                <a:effectLst/>
                <a:latin typeface="Söhne"/>
              </a:rPr>
              <a:t>Also, the 13 lower bits of the branch address were used as index in local predictor.</a:t>
            </a:r>
          </a:p>
          <a:p>
            <a:br>
              <a:rPr lang="en-US" dirty="0"/>
            </a:br>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28</a:t>
            </a:fld>
            <a:endParaRPr lang="en-US"/>
          </a:p>
        </p:txBody>
      </p:sp>
    </p:spTree>
    <p:extLst>
      <p:ext uri="{BB962C8B-B14F-4D97-AF65-F5344CB8AC3E}">
        <p14:creationId xmlns:p14="http://schemas.microsoft.com/office/powerpoint/2010/main" val="141512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Based on our carefully crafted and complicated experiments, we discovered that each global predictor table employs a cache-like 4-way set associative structure.</a:t>
            </a:r>
          </a:p>
        </p:txBody>
      </p:sp>
      <p:sp>
        <p:nvSpPr>
          <p:cNvPr id="4" name="Slide Number Placeholder 3"/>
          <p:cNvSpPr>
            <a:spLocks noGrp="1"/>
          </p:cNvSpPr>
          <p:nvPr>
            <p:ph type="sldNum" sz="quarter" idx="5"/>
          </p:nvPr>
        </p:nvSpPr>
        <p:spPr/>
        <p:txBody>
          <a:bodyPr/>
          <a:lstStyle/>
          <a:p>
            <a:fld id="{D2599503-AB7B-0B4F-A0D2-FADD0492C9D5}" type="slidenum">
              <a:rPr lang="en-US" smtClean="0"/>
              <a:t>29</a:t>
            </a:fld>
            <a:endParaRPr lang="en-US"/>
          </a:p>
        </p:txBody>
      </p:sp>
    </p:spTree>
    <p:extLst>
      <p:ext uri="{BB962C8B-B14F-4D97-AF65-F5344CB8AC3E}">
        <p14:creationId xmlns:p14="http://schemas.microsoft.com/office/powerpoint/2010/main" val="369330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And the branch prediction unit accelerates performance by giving multiple predictions for each branch, like telling whether the branch will be taken or not taken, and even where it is going to lead the program.</a:t>
            </a:r>
          </a:p>
        </p:txBody>
      </p:sp>
      <p:sp>
        <p:nvSpPr>
          <p:cNvPr id="4" name="Slide Number Placeholder 3"/>
          <p:cNvSpPr>
            <a:spLocks noGrp="1"/>
          </p:cNvSpPr>
          <p:nvPr>
            <p:ph type="sldNum" sz="quarter" idx="5"/>
          </p:nvPr>
        </p:nvSpPr>
        <p:spPr/>
        <p:txBody>
          <a:bodyPr/>
          <a:lstStyle/>
          <a:p>
            <a:fld id="{D2599503-AB7B-0B4F-A0D2-FADD0492C9D5}" type="slidenum">
              <a:rPr lang="en-US" smtClean="0"/>
              <a:t>3</a:t>
            </a:fld>
            <a:endParaRPr lang="en-US"/>
          </a:p>
        </p:txBody>
      </p:sp>
    </p:spTree>
    <p:extLst>
      <p:ext uri="{BB962C8B-B14F-4D97-AF65-F5344CB8AC3E}">
        <p14:creationId xmlns:p14="http://schemas.microsoft.com/office/powerpoint/2010/main" val="3120678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We identified not only one but also three global predictor tables alongside the local predictor, each of which is 4-way set associative.</a:t>
            </a:r>
          </a:p>
          <a:p>
            <a:endParaRPr lang="en-US" b="0" i="0" dirty="0">
              <a:solidFill>
                <a:srgbClr val="D1D5DB"/>
              </a:solidFill>
              <a:effectLst/>
              <a:latin typeface="Söhne"/>
            </a:endParaRPr>
          </a:p>
          <a:p>
            <a:r>
              <a:rPr lang="en-US" b="0" i="0" dirty="0">
                <a:solidFill>
                  <a:srgbClr val="D1D5DB"/>
                </a:solidFill>
                <a:effectLst/>
                <a:latin typeface="Söhne"/>
              </a:rPr>
              <a:t>Also, we found that each table uses a certain portion of the PHR.</a:t>
            </a:r>
          </a:p>
        </p:txBody>
      </p:sp>
      <p:sp>
        <p:nvSpPr>
          <p:cNvPr id="4" name="Slide Number Placeholder 3"/>
          <p:cNvSpPr>
            <a:spLocks noGrp="1"/>
          </p:cNvSpPr>
          <p:nvPr>
            <p:ph type="sldNum" sz="quarter" idx="5"/>
          </p:nvPr>
        </p:nvSpPr>
        <p:spPr/>
        <p:txBody>
          <a:bodyPr/>
          <a:lstStyle/>
          <a:p>
            <a:fld id="{D2599503-AB7B-0B4F-A0D2-FADD0492C9D5}" type="slidenum">
              <a:rPr lang="en-US" smtClean="0"/>
              <a:t>30</a:t>
            </a:fld>
            <a:endParaRPr lang="en-US"/>
          </a:p>
        </p:txBody>
      </p:sp>
    </p:spTree>
    <p:extLst>
      <p:ext uri="{BB962C8B-B14F-4D97-AF65-F5344CB8AC3E}">
        <p14:creationId xmlns:p14="http://schemas.microsoft.com/office/powerpoint/2010/main" val="191175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In the index hash function of global predictors, we found that PHR is run though a hash mechanism that reduces it to 8 bits.</a:t>
            </a:r>
          </a:p>
          <a:p>
            <a:pPr algn="l"/>
            <a:endParaRPr lang="en-US" b="0" i="0" dirty="0">
              <a:effectLst/>
              <a:latin typeface="Söhne"/>
            </a:endParaRPr>
          </a:p>
          <a:p>
            <a:pPr algn="l"/>
            <a:r>
              <a:rPr lang="en-US" b="0" i="0" dirty="0">
                <a:effectLst/>
                <a:latin typeface="Söhne"/>
              </a:rPr>
              <a:t>For example, bit 21, 13, and 5 are XORed together to determine bit 0 of the index. </a:t>
            </a:r>
          </a:p>
          <a:p>
            <a:pPr algn="l"/>
            <a:endParaRPr lang="en-US" b="0" i="0" dirty="0">
              <a:effectLst/>
              <a:latin typeface="Söhne"/>
            </a:endParaRPr>
          </a:p>
          <a:p>
            <a:pPr algn="l"/>
            <a:r>
              <a:rPr lang="en-US" b="0" i="0" dirty="0">
                <a:effectLst/>
                <a:latin typeface="Söhne"/>
              </a:rPr>
              <a:t>This folding process applies to other tables within the branch predictor as well.</a:t>
            </a:r>
          </a:p>
          <a:p>
            <a:br>
              <a:rPr lang="en-US" dirty="0"/>
            </a:br>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31</a:t>
            </a:fld>
            <a:endParaRPr lang="en-US"/>
          </a:p>
        </p:txBody>
      </p:sp>
    </p:spTree>
    <p:extLst>
      <p:ext uri="{BB962C8B-B14F-4D97-AF65-F5344CB8AC3E}">
        <p14:creationId xmlns:p14="http://schemas.microsoft.com/office/powerpoint/2010/main" val="2847686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reverse engineering the PHR, we can actually control every single bit of it using carefully crafted branches and we used this capability to find which of bits of the PHR has the same effect in making a prediction or in other words which bits are cancelling each other! </a:t>
            </a:r>
          </a:p>
        </p:txBody>
      </p:sp>
      <p:sp>
        <p:nvSpPr>
          <p:cNvPr id="4" name="Slide Number Placeholder 3"/>
          <p:cNvSpPr>
            <a:spLocks noGrp="1"/>
          </p:cNvSpPr>
          <p:nvPr>
            <p:ph type="sldNum" sz="quarter" idx="5"/>
          </p:nvPr>
        </p:nvSpPr>
        <p:spPr/>
        <p:txBody>
          <a:bodyPr/>
          <a:lstStyle/>
          <a:p>
            <a:fld id="{F638D4B9-3A6B-564F-B765-83E02CE6B7F3}" type="slidenum">
              <a:rPr lang="en-US" smtClean="0"/>
              <a:t>32</a:t>
            </a:fld>
            <a:endParaRPr lang="en-US"/>
          </a:p>
        </p:txBody>
      </p:sp>
    </p:spTree>
    <p:extLst>
      <p:ext uri="{BB962C8B-B14F-4D97-AF65-F5344CB8AC3E}">
        <p14:creationId xmlns:p14="http://schemas.microsoft.com/office/powerpoint/2010/main" val="143556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Our experiments reveal that each table consists of 512 sets, indicating a need for a 9-bit index. </a:t>
            </a:r>
          </a:p>
          <a:p>
            <a:pPr algn="l"/>
            <a:endParaRPr lang="en-US" b="0" i="0" dirty="0">
              <a:effectLst/>
              <a:latin typeface="Söhne"/>
            </a:endParaRPr>
          </a:p>
          <a:p>
            <a:pPr algn="l"/>
            <a:r>
              <a:rPr lang="en-US" b="0" i="0" dirty="0">
                <a:effectLst/>
                <a:latin typeface="Söhne"/>
              </a:rPr>
              <a:t>While 8 bits are derived from the folded PHR, the origin of the 9th bit remains a question.</a:t>
            </a:r>
          </a:p>
          <a:p>
            <a:br>
              <a:rPr lang="en-US" dirty="0"/>
            </a:br>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33</a:t>
            </a:fld>
            <a:endParaRPr lang="en-US"/>
          </a:p>
        </p:txBody>
      </p:sp>
    </p:spTree>
    <p:extLst>
      <p:ext uri="{BB962C8B-B14F-4D97-AF65-F5344CB8AC3E}">
        <p14:creationId xmlns:p14="http://schemas.microsoft.com/office/powerpoint/2010/main" val="2661880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doing meticulous experiments on all PC and PHR bits, we found a surprising secret thing that bit number 5 in branch address has been used as an index bit independently and this little secret feature can be used to easily partition the branch predictor to two partitions.</a:t>
            </a:r>
          </a:p>
        </p:txBody>
      </p:sp>
      <p:sp>
        <p:nvSpPr>
          <p:cNvPr id="4" name="Slide Number Placeholder 3"/>
          <p:cNvSpPr>
            <a:spLocks noGrp="1"/>
          </p:cNvSpPr>
          <p:nvPr>
            <p:ph type="sldNum" sz="quarter" idx="5"/>
          </p:nvPr>
        </p:nvSpPr>
        <p:spPr/>
        <p:txBody>
          <a:bodyPr/>
          <a:lstStyle/>
          <a:p>
            <a:fld id="{D2599503-AB7B-0B4F-A0D2-FADD0492C9D5}" type="slidenum">
              <a:rPr lang="en-US" smtClean="0"/>
              <a:t>34</a:t>
            </a:fld>
            <a:endParaRPr lang="en-US"/>
          </a:p>
        </p:txBody>
      </p:sp>
    </p:spTree>
    <p:extLst>
      <p:ext uri="{BB962C8B-B14F-4D97-AF65-F5344CB8AC3E}">
        <p14:creationId xmlns:p14="http://schemas.microsoft.com/office/powerpoint/2010/main" val="3215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For example, </a:t>
            </a:r>
            <a:r>
              <a:rPr lang="en-US" b="0" i="0" dirty="0">
                <a:effectLst/>
                <a:latin typeface="Söhne"/>
              </a:rPr>
              <a:t>when PC[5] is 0, the branch predictor uses the first half of prediction tables, and when PC[5] is 1, it uses the second half.</a:t>
            </a:r>
          </a:p>
          <a:p>
            <a:br>
              <a:rPr lang="en-US" dirty="0"/>
            </a:br>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35</a:t>
            </a:fld>
            <a:endParaRPr lang="en-US"/>
          </a:p>
        </p:txBody>
      </p:sp>
    </p:spTree>
    <p:extLst>
      <p:ext uri="{BB962C8B-B14F-4D97-AF65-F5344CB8AC3E}">
        <p14:creationId xmlns:p14="http://schemas.microsoft.com/office/powerpoint/2010/main" val="2721231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In newer machines, bit [5] partitions the branch predictor, while older machines use bit [4].</a:t>
            </a:r>
          </a:p>
        </p:txBody>
      </p:sp>
      <p:sp>
        <p:nvSpPr>
          <p:cNvPr id="4" name="Slide Number Placeholder 3"/>
          <p:cNvSpPr>
            <a:spLocks noGrp="1"/>
          </p:cNvSpPr>
          <p:nvPr>
            <p:ph type="sldNum" sz="quarter" idx="5"/>
          </p:nvPr>
        </p:nvSpPr>
        <p:spPr/>
        <p:txBody>
          <a:bodyPr/>
          <a:lstStyle/>
          <a:p>
            <a:fld id="{D2599503-AB7B-0B4F-A0D2-FADD0492C9D5}" type="slidenum">
              <a:rPr lang="en-US" smtClean="0"/>
              <a:t>36</a:t>
            </a:fld>
            <a:endParaRPr lang="en-US"/>
          </a:p>
        </p:txBody>
      </p:sp>
    </p:spTree>
    <p:extLst>
      <p:ext uri="{BB962C8B-B14F-4D97-AF65-F5344CB8AC3E}">
        <p14:creationId xmlns:p14="http://schemas.microsoft.com/office/powerpoint/2010/main" val="3700789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Partitioning the branch predictor helps prevent attackers from reducing branch accuracy and eliminates side channels and poisoning attacks. </a:t>
            </a:r>
            <a:br>
              <a:rPr lang="en-US" dirty="0"/>
            </a:b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37</a:t>
            </a:fld>
            <a:endParaRPr lang="en-US"/>
          </a:p>
        </p:txBody>
      </p:sp>
    </p:spTree>
    <p:extLst>
      <p:ext uri="{BB962C8B-B14F-4D97-AF65-F5344CB8AC3E}">
        <p14:creationId xmlns:p14="http://schemas.microsoft.com/office/powerpoint/2010/main" val="4164468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Partitioning the branch predictor into two partitions is especially beneficial in scenarios involving two distrusting parties, such as user space/kernel, SMT threads, or sandboxed code versus the host program.</a:t>
            </a:r>
          </a:p>
          <a:p>
            <a:br>
              <a:rPr lang="en-US" dirty="0"/>
            </a:b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38</a:t>
            </a:fld>
            <a:endParaRPr lang="en-US"/>
          </a:p>
        </p:txBody>
      </p:sp>
    </p:spTree>
    <p:extLst>
      <p:ext uri="{BB962C8B-B14F-4D97-AF65-F5344CB8AC3E}">
        <p14:creationId xmlns:p14="http://schemas.microsoft.com/office/powerpoint/2010/main" val="2232829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We implement the partitioning mechanism by adjusting the addresses of all conditional branches by inserting enough number of “nop” instructions to get desired PC[5] value. </a:t>
            </a:r>
            <a:endParaRPr lang="en-US" b="0" i="0" dirty="0">
              <a:effectLst/>
              <a:latin typeface="Söhne"/>
            </a:endParaRPr>
          </a:p>
          <a:p>
            <a:pPr algn="l"/>
            <a:endParaRPr lang="en-US" b="0" i="0" dirty="0">
              <a:effectLst/>
              <a:latin typeface="Söhne"/>
            </a:endParaRPr>
          </a:p>
          <a:p>
            <a:pPr algn="l"/>
            <a:r>
              <a:rPr lang="en-US" b="0" i="0" dirty="0">
                <a:effectLst/>
                <a:latin typeface="Söhne"/>
              </a:rPr>
              <a:t>We have devised several optimizations to minimize the overhead of adding these nop instructions. For more information, please check out the paper.</a:t>
            </a:r>
          </a:p>
          <a:p>
            <a:br>
              <a:rPr lang="en-US" dirty="0"/>
            </a:b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39</a:t>
            </a:fld>
            <a:endParaRPr lang="en-US"/>
          </a:p>
        </p:txBody>
      </p:sp>
    </p:spTree>
    <p:extLst>
      <p:ext uri="{BB962C8B-B14F-4D97-AF65-F5344CB8AC3E}">
        <p14:creationId xmlns:p14="http://schemas.microsoft.com/office/powerpoint/2010/main" val="192853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So, the branch prediction unit is designed with various structures to handle these different predictions. </a:t>
            </a:r>
          </a:p>
          <a:p>
            <a:pPr algn="l"/>
            <a:endParaRPr lang="en-US" b="0" i="0" dirty="0">
              <a:solidFill>
                <a:srgbClr val="D1D5DB"/>
              </a:solidFill>
              <a:effectLst/>
              <a:latin typeface="Söhne"/>
            </a:endParaRPr>
          </a:p>
          <a:p>
            <a:pPr algn="l"/>
            <a:r>
              <a:rPr lang="en-US" b="0" i="0" dirty="0">
                <a:solidFill>
                  <a:srgbClr val="D1D5DB"/>
                </a:solidFill>
                <a:effectLst/>
                <a:latin typeface="Söhne"/>
              </a:rPr>
              <a:t>For example, the Branch Target Buffer predicts the target while the Conditional Branch Predictor predicts the direction. </a:t>
            </a:r>
          </a:p>
          <a:p>
            <a:pPr algn="l"/>
            <a:endParaRPr lang="en-US" b="0" i="0" dirty="0">
              <a:solidFill>
                <a:srgbClr val="D1D5DB"/>
              </a:solidFill>
              <a:effectLst/>
              <a:latin typeface="Söhne"/>
            </a:endParaRPr>
          </a:p>
          <a:p>
            <a:pPr algn="l"/>
            <a:r>
              <a:rPr lang="en-US" b="0" i="0" dirty="0">
                <a:solidFill>
                  <a:srgbClr val="D1D5DB"/>
                </a:solidFill>
                <a:effectLst/>
                <a:latin typeface="Söhne"/>
              </a:rPr>
              <a:t>While researchers have extensively studied the structure of the BTB, the structure of the conditional branch predictor remains largely unknown.</a:t>
            </a:r>
          </a:p>
        </p:txBody>
      </p:sp>
      <p:sp>
        <p:nvSpPr>
          <p:cNvPr id="4" name="Slide Number Placeholder 3"/>
          <p:cNvSpPr>
            <a:spLocks noGrp="1"/>
          </p:cNvSpPr>
          <p:nvPr>
            <p:ph type="sldNum" sz="quarter" idx="5"/>
          </p:nvPr>
        </p:nvSpPr>
        <p:spPr/>
        <p:txBody>
          <a:bodyPr/>
          <a:lstStyle/>
          <a:p>
            <a:fld id="{D2599503-AB7B-0B4F-A0D2-FADD0492C9D5}" type="slidenum">
              <a:rPr lang="en-US" smtClean="0"/>
              <a:t>4</a:t>
            </a:fld>
            <a:endParaRPr lang="en-US"/>
          </a:p>
        </p:txBody>
      </p:sp>
    </p:spTree>
    <p:extLst>
      <p:ext uri="{BB962C8B-B14F-4D97-AF65-F5344CB8AC3E}">
        <p14:creationId xmlns:p14="http://schemas.microsoft.com/office/powerpoint/2010/main" val="2441923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We incorporating our address adjustment techniques into two compilers: LLVM compiler and Swivel compiler.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The Swivel compiler specifically targets WebAssembly to mitigate Spectre and memory safety attacks.</a:t>
            </a: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40</a:t>
            </a:fld>
            <a:endParaRPr lang="en-US"/>
          </a:p>
        </p:txBody>
      </p:sp>
    </p:spTree>
    <p:extLst>
      <p:ext uri="{BB962C8B-B14F-4D97-AF65-F5344CB8AC3E}">
        <p14:creationId xmlns:p14="http://schemas.microsoft.com/office/powerpoint/2010/main" val="258678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In the security evaluation, we run Spectre-PHT proof-of-concept attack with and without Half&amp;Half. </a:t>
            </a:r>
          </a:p>
          <a:p>
            <a:pPr algn="l"/>
            <a:endParaRPr lang="en-US" b="0" i="0" dirty="0">
              <a:effectLst/>
              <a:latin typeface="Söhne"/>
            </a:endParaRPr>
          </a:p>
          <a:p>
            <a:pPr algn="l"/>
            <a:r>
              <a:rPr lang="en-US" b="0" i="0" dirty="0">
                <a:effectLst/>
                <a:latin typeface="Söhne"/>
              </a:rPr>
              <a:t>We found that the attack is not effective when Half&amp;Half is deployed!  </a:t>
            </a:r>
          </a:p>
        </p:txBody>
      </p:sp>
      <p:sp>
        <p:nvSpPr>
          <p:cNvPr id="4" name="Slide Number Placeholder 3"/>
          <p:cNvSpPr>
            <a:spLocks noGrp="1"/>
          </p:cNvSpPr>
          <p:nvPr>
            <p:ph type="sldNum" sz="quarter" idx="5"/>
          </p:nvPr>
        </p:nvSpPr>
        <p:spPr/>
        <p:txBody>
          <a:bodyPr/>
          <a:lstStyle/>
          <a:p>
            <a:fld id="{D2599503-AB7B-0B4F-A0D2-FADD0492C9D5}" type="slidenum">
              <a:rPr lang="en-US" smtClean="0"/>
              <a:t>41</a:t>
            </a:fld>
            <a:endParaRPr lang="en-US"/>
          </a:p>
        </p:txBody>
      </p:sp>
    </p:spTree>
    <p:extLst>
      <p:ext uri="{BB962C8B-B14F-4D97-AF65-F5344CB8AC3E}">
        <p14:creationId xmlns:p14="http://schemas.microsoft.com/office/powerpoint/2010/main" val="3935041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In the other security evaluation, we have two functions: Function A, considered benign, and Function B, considered malicious. </a:t>
            </a:r>
          </a:p>
          <a:p>
            <a:pPr algn="l"/>
            <a:endParaRPr lang="en-US" b="0" i="0" dirty="0">
              <a:solidFill>
                <a:srgbClr val="D1D5DB"/>
              </a:solidFill>
              <a:effectLst/>
              <a:latin typeface="Söhne"/>
            </a:endParaRPr>
          </a:p>
          <a:p>
            <a:pPr algn="l"/>
            <a:r>
              <a:rPr lang="en-US" b="0" i="0" dirty="0">
                <a:solidFill>
                  <a:srgbClr val="D1D5DB"/>
                </a:solidFill>
                <a:effectLst/>
                <a:latin typeface="Söhne"/>
              </a:rPr>
              <a:t>The objective of this evaluation is to examine the impact of Function B on the behavior of Function A.</a:t>
            </a:r>
          </a:p>
          <a:p>
            <a:pPr algn="l"/>
            <a:endParaRPr lang="en-US" b="0" i="0" dirty="0">
              <a:solidFill>
                <a:srgbClr val="D1D5DB"/>
              </a:solidFill>
              <a:effectLst/>
              <a:latin typeface="Söhne"/>
            </a:endParaRPr>
          </a:p>
          <a:p>
            <a:pPr algn="l"/>
            <a:r>
              <a:rPr lang="en-US" b="0" i="0" dirty="0">
                <a:solidFill>
                  <a:srgbClr val="D1D5DB"/>
                </a:solidFill>
                <a:effectLst/>
                <a:latin typeface="Söhne"/>
              </a:rPr>
              <a:t>Function A consists of 1024 branches, while Function B has a variable number of branches. </a:t>
            </a:r>
          </a:p>
          <a:p>
            <a:pPr algn="l"/>
            <a:endParaRPr lang="en-US" b="0" i="0" dirty="0">
              <a:solidFill>
                <a:srgbClr val="D1D5DB"/>
              </a:solidFill>
              <a:effectLst/>
              <a:latin typeface="Söhne"/>
            </a:endParaRPr>
          </a:p>
          <a:p>
            <a:pPr algn="l"/>
            <a:r>
              <a:rPr lang="en-US" b="0" i="0" dirty="0">
                <a:solidFill>
                  <a:srgbClr val="D1D5DB"/>
                </a:solidFill>
                <a:effectLst/>
                <a:latin typeface="Söhne"/>
              </a:rPr>
              <a:t>These branches have varying correlation distances therefore they use all prediction tables.</a:t>
            </a:r>
          </a:p>
        </p:txBody>
      </p:sp>
      <p:sp>
        <p:nvSpPr>
          <p:cNvPr id="4" name="Slide Number Placeholder 3"/>
          <p:cNvSpPr>
            <a:spLocks noGrp="1"/>
          </p:cNvSpPr>
          <p:nvPr>
            <p:ph type="sldNum" sz="quarter" idx="5"/>
          </p:nvPr>
        </p:nvSpPr>
        <p:spPr/>
        <p:txBody>
          <a:bodyPr/>
          <a:lstStyle/>
          <a:p>
            <a:fld id="{D2599503-AB7B-0B4F-A0D2-FADD0492C9D5}" type="slidenum">
              <a:rPr lang="en-US" smtClean="0"/>
              <a:t>42</a:t>
            </a:fld>
            <a:endParaRPr lang="en-US"/>
          </a:p>
        </p:txBody>
      </p:sp>
    </p:spTree>
    <p:extLst>
      <p:ext uri="{BB962C8B-B14F-4D97-AF65-F5344CB8AC3E}">
        <p14:creationId xmlns:p14="http://schemas.microsoft.com/office/powerpoint/2010/main" val="3121997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The baseline approach involves running and collecting the misprediction rate specific to Function A in isolation.</a:t>
            </a:r>
          </a:p>
          <a:p>
            <a:endParaRPr lang="en-US" b="0" i="0" dirty="0">
              <a:effectLst/>
              <a:latin typeface="Arial" panose="020B0604020202020204" pitchFamily="34" charset="0"/>
            </a:endParaRPr>
          </a:p>
          <a:p>
            <a:pPr algn="l"/>
            <a:r>
              <a:rPr lang="en-US" b="0" i="0" dirty="0">
                <a:effectLst/>
                <a:latin typeface="Söhne"/>
              </a:rPr>
              <a:t>[1] The actual test involves running both functions and gradually increasing the number of branches in Function B to measure the corresponding misprediction rate of Function A.</a:t>
            </a:r>
          </a:p>
        </p:txBody>
      </p:sp>
      <p:sp>
        <p:nvSpPr>
          <p:cNvPr id="4" name="Slide Number Placeholder 3"/>
          <p:cNvSpPr>
            <a:spLocks noGrp="1"/>
          </p:cNvSpPr>
          <p:nvPr>
            <p:ph type="sldNum" sz="quarter" idx="5"/>
          </p:nvPr>
        </p:nvSpPr>
        <p:spPr/>
        <p:txBody>
          <a:bodyPr/>
          <a:lstStyle/>
          <a:p>
            <a:fld id="{D2599503-AB7B-0B4F-A0D2-FADD0492C9D5}" type="slidenum">
              <a:rPr lang="en-US" smtClean="0"/>
              <a:t>43</a:t>
            </a:fld>
            <a:endParaRPr lang="en-US"/>
          </a:p>
        </p:txBody>
      </p:sp>
    </p:spTree>
    <p:extLst>
      <p:ext uri="{BB962C8B-B14F-4D97-AF65-F5344CB8AC3E}">
        <p14:creationId xmlns:p14="http://schemas.microsoft.com/office/powerpoint/2010/main" val="2863689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We see when there’s no partitioning the misprediction rate of Function A is heavily affected by the number of branches within Function B. </a:t>
            </a:r>
          </a:p>
        </p:txBody>
      </p:sp>
      <p:sp>
        <p:nvSpPr>
          <p:cNvPr id="4" name="Slide Number Placeholder 3"/>
          <p:cNvSpPr>
            <a:spLocks noGrp="1"/>
          </p:cNvSpPr>
          <p:nvPr>
            <p:ph type="sldNum" sz="quarter" idx="5"/>
          </p:nvPr>
        </p:nvSpPr>
        <p:spPr/>
        <p:txBody>
          <a:bodyPr/>
          <a:lstStyle/>
          <a:p>
            <a:fld id="{D2599503-AB7B-0B4F-A0D2-FADD0492C9D5}" type="slidenum">
              <a:rPr lang="en-US" smtClean="0"/>
              <a:t>44</a:t>
            </a:fld>
            <a:endParaRPr lang="en-US"/>
          </a:p>
        </p:txBody>
      </p:sp>
    </p:spTree>
    <p:extLst>
      <p:ext uri="{BB962C8B-B14F-4D97-AF65-F5344CB8AC3E}">
        <p14:creationId xmlns:p14="http://schemas.microsoft.com/office/powerpoint/2010/main" val="1804261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However, when the partitioning is enabled, misprediction rate is flat and near zero! </a:t>
            </a:r>
          </a:p>
        </p:txBody>
      </p:sp>
      <p:sp>
        <p:nvSpPr>
          <p:cNvPr id="4" name="Slide Number Placeholder 3"/>
          <p:cNvSpPr>
            <a:spLocks noGrp="1"/>
          </p:cNvSpPr>
          <p:nvPr>
            <p:ph type="sldNum" sz="quarter" idx="5"/>
          </p:nvPr>
        </p:nvSpPr>
        <p:spPr/>
        <p:txBody>
          <a:bodyPr/>
          <a:lstStyle/>
          <a:p>
            <a:fld id="{D2599503-AB7B-0B4F-A0D2-FADD0492C9D5}" type="slidenum">
              <a:rPr lang="en-US" smtClean="0"/>
              <a:t>45</a:t>
            </a:fld>
            <a:endParaRPr lang="en-US"/>
          </a:p>
        </p:txBody>
      </p:sp>
    </p:spTree>
    <p:extLst>
      <p:ext uri="{BB962C8B-B14F-4D97-AF65-F5344CB8AC3E}">
        <p14:creationId xmlns:p14="http://schemas.microsoft.com/office/powerpoint/2010/main" val="3789170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Arial" panose="020B0604020202020204" pitchFamily="34" charset="0"/>
              </a:rPr>
              <a:t>For the performance evaluation, </a:t>
            </a:r>
            <a:r>
              <a:rPr lang="en-US" b="0" i="0" dirty="0">
                <a:effectLst/>
                <a:latin typeface="Söhne"/>
              </a:rPr>
              <a:t>we replaced Swivel SFI's CBP mitigation with Half&amp;Half and observed a substantial reduction in overhead. </a:t>
            </a:r>
          </a:p>
          <a:p>
            <a:pPr algn="l"/>
            <a:endParaRPr lang="en-US" b="0" i="0" dirty="0">
              <a:effectLst/>
              <a:latin typeface="Söhne"/>
            </a:endParaRPr>
          </a:p>
          <a:p>
            <a:pPr algn="l"/>
            <a:r>
              <a:rPr lang="en-US" b="0" i="0" dirty="0">
                <a:effectLst/>
                <a:latin typeface="Söhne"/>
              </a:rPr>
              <a:t>While Swivel SFI incurred an average execution time overhead of 59%, Half&amp;Half resulted in only about 4% overhead.</a:t>
            </a:r>
            <a:br>
              <a:rPr lang="en-US" dirty="0"/>
            </a:b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46</a:t>
            </a:fld>
            <a:endParaRPr lang="en-US"/>
          </a:p>
        </p:txBody>
      </p:sp>
    </p:spTree>
    <p:extLst>
      <p:ext uri="{BB962C8B-B14F-4D97-AF65-F5344CB8AC3E}">
        <p14:creationId xmlns:p14="http://schemas.microsoft.com/office/powerpoint/2010/main" val="59199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For the LLVM compiler, we have three configurations: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partitioning bit 4 for older processors.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partitioning bit 5 for new processors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partitioning both bits for architecture independent cases for backward compatibility.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In all scenarios, the geometric mean was less than 5.4%.</a:t>
            </a: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47</a:t>
            </a:fld>
            <a:endParaRPr lang="en-US"/>
          </a:p>
        </p:txBody>
      </p:sp>
    </p:spTree>
    <p:extLst>
      <p:ext uri="{BB962C8B-B14F-4D97-AF65-F5344CB8AC3E}">
        <p14:creationId xmlns:p14="http://schemas.microsoft.com/office/powerpoint/2010/main" val="75545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Half&amp;Half can be used to partition the branch predictor between two SMT threads. </a:t>
            </a:r>
          </a:p>
          <a:p>
            <a:pPr algn="l"/>
            <a:endParaRPr lang="en-US" b="0" i="0" dirty="0">
              <a:effectLst/>
              <a:latin typeface="Söhne"/>
            </a:endParaRPr>
          </a:p>
          <a:p>
            <a:pPr algn="l"/>
            <a:r>
              <a:rPr lang="en-US" b="0" i="0" dirty="0">
                <a:effectLst/>
                <a:latin typeface="Söhne"/>
              </a:rPr>
              <a:t>The average execution time overhead on both threads is less than 2.6%.</a:t>
            </a:r>
          </a:p>
          <a:p>
            <a:br>
              <a:rPr lang="en-US" dirty="0"/>
            </a:b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2599503-AB7B-0B4F-A0D2-FADD0492C9D5}" type="slidenum">
              <a:rPr lang="en-US" smtClean="0"/>
              <a:t>48</a:t>
            </a:fld>
            <a:endParaRPr lang="en-US"/>
          </a:p>
        </p:txBody>
      </p:sp>
    </p:spTree>
    <p:extLst>
      <p:ext uri="{BB962C8B-B14F-4D97-AF65-F5344CB8AC3E}">
        <p14:creationId xmlns:p14="http://schemas.microsoft.com/office/powerpoint/2010/main" val="211648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8D4B9-3A6B-564F-B765-83E02CE6B7F3}" type="slidenum">
              <a:rPr lang="en-US" smtClean="0"/>
              <a:t>49</a:t>
            </a:fld>
            <a:endParaRPr lang="en-US"/>
          </a:p>
        </p:txBody>
      </p:sp>
    </p:spTree>
    <p:extLst>
      <p:ext uri="{BB962C8B-B14F-4D97-AF65-F5344CB8AC3E}">
        <p14:creationId xmlns:p14="http://schemas.microsoft.com/office/powerpoint/2010/main" val="362985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öhne"/>
              </a:rPr>
              <a:t>We can think of the branch predictor as a structure that can be both read from and written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öhne"/>
              </a:rPr>
              <a:t>When a branch gets predicted, it's like performing a read operation</a:t>
            </a:r>
            <a:r>
              <a:rPr lang="en-US" b="0" i="0" dirty="0">
                <a:effectLst/>
                <a:latin typeface="+mn-lt"/>
              </a:rPr>
              <a:t> </a:t>
            </a:r>
            <a:r>
              <a:rPr lang="en-US" b="0" i="0" dirty="0">
                <a:effectLst/>
                <a:latin typeface="Söhne"/>
              </a:rPr>
              <a:t>and when the branch is resolved in the pipeline, it updates the branch predictor's state, like a write operation.</a:t>
            </a:r>
          </a:p>
          <a:p>
            <a:br>
              <a:rPr lang="en-US" dirty="0"/>
            </a:br>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5</a:t>
            </a:fld>
            <a:endParaRPr lang="en-US"/>
          </a:p>
        </p:txBody>
      </p:sp>
    </p:spTree>
    <p:extLst>
      <p:ext uri="{BB962C8B-B14F-4D97-AF65-F5344CB8AC3E}">
        <p14:creationId xmlns:p14="http://schemas.microsoft.com/office/powerpoint/2010/main" val="661185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We measure an overall 2.8% increase in branch misses in partitioned mode and the average increase in dynamic instructions due to NOPs is 9%. </a:t>
            </a:r>
          </a:p>
          <a:p>
            <a:endParaRPr lang="en-US" b="0" i="0" dirty="0">
              <a:effectLst/>
              <a:latin typeface="Arial" panose="020B0604020202020204" pitchFamily="34" charset="0"/>
            </a:endParaRPr>
          </a:p>
          <a:p>
            <a:r>
              <a:rPr lang="en-US" b="0" i="0" dirty="0">
                <a:effectLst/>
                <a:latin typeface="Arial" panose="020B0604020202020204" pitchFamily="34" charset="0"/>
              </a:rPr>
              <a:t>Since it run on a physical machine and not a simulator, we were not able to distinguish between newly created aliasing and eliminated ones, but it seems that both instructions size and misprediction rate have roughly equal contributions to the execution overhead of Half&amp;Half.</a:t>
            </a:r>
            <a:endParaRPr lang="en-US" dirty="0"/>
          </a:p>
        </p:txBody>
      </p:sp>
      <p:sp>
        <p:nvSpPr>
          <p:cNvPr id="4" name="Slide Number Placeholder 3"/>
          <p:cNvSpPr>
            <a:spLocks noGrp="1"/>
          </p:cNvSpPr>
          <p:nvPr>
            <p:ph type="sldNum" sz="quarter" idx="5"/>
          </p:nvPr>
        </p:nvSpPr>
        <p:spPr/>
        <p:txBody>
          <a:bodyPr/>
          <a:lstStyle/>
          <a:p>
            <a:fld id="{F638D4B9-3A6B-564F-B765-83E02CE6B7F3}" type="slidenum">
              <a:rPr lang="en-US" smtClean="0"/>
              <a:t>50</a:t>
            </a:fld>
            <a:endParaRPr lang="en-US"/>
          </a:p>
        </p:txBody>
      </p:sp>
    </p:spTree>
    <p:extLst>
      <p:ext uri="{BB962C8B-B14F-4D97-AF65-F5344CB8AC3E}">
        <p14:creationId xmlns:p14="http://schemas.microsoft.com/office/powerpoint/2010/main" val="1999626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8D4B9-3A6B-564F-B765-83E02CE6B7F3}" type="slidenum">
              <a:rPr lang="en-US" smtClean="0"/>
              <a:t>51</a:t>
            </a:fld>
            <a:endParaRPr lang="en-US"/>
          </a:p>
        </p:txBody>
      </p:sp>
    </p:spTree>
    <p:extLst>
      <p:ext uri="{BB962C8B-B14F-4D97-AF65-F5344CB8AC3E}">
        <p14:creationId xmlns:p14="http://schemas.microsoft.com/office/powerpoint/2010/main" val="56242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of all, since we know all the detail about indexing functions, we can, in theory, partition the CBP to more than two partitions. But in order to so that we have to control multiple PHR bits which means controlling the global history of the program and to do that we have to control branch and target addresses of many branches within the program which comes with a large overhead. </a:t>
            </a:r>
          </a:p>
          <a:p>
            <a:endParaRPr lang="en-US" dirty="0"/>
          </a:p>
          <a:p>
            <a:r>
              <a:rPr lang="en-US" dirty="0"/>
              <a:t>But again, Half&amp;Half is able to solve the isolation problem when there’s only two distrusting parties like sandboxed code vs Host and so on,</a:t>
            </a:r>
          </a:p>
        </p:txBody>
      </p:sp>
      <p:sp>
        <p:nvSpPr>
          <p:cNvPr id="4" name="Slide Number Placeholder 3"/>
          <p:cNvSpPr>
            <a:spLocks noGrp="1"/>
          </p:cNvSpPr>
          <p:nvPr>
            <p:ph type="sldNum" sz="quarter" idx="5"/>
          </p:nvPr>
        </p:nvSpPr>
        <p:spPr/>
        <p:txBody>
          <a:bodyPr/>
          <a:lstStyle/>
          <a:p>
            <a:fld id="{D2599503-AB7B-0B4F-A0D2-FADD0492C9D5}" type="slidenum">
              <a:rPr lang="en-US" smtClean="0"/>
              <a:t>52</a:t>
            </a:fld>
            <a:endParaRPr lang="en-US"/>
          </a:p>
        </p:txBody>
      </p:sp>
    </p:spTree>
    <p:extLst>
      <p:ext uri="{BB962C8B-B14F-4D97-AF65-F5344CB8AC3E}">
        <p14:creationId xmlns:p14="http://schemas.microsoft.com/office/powerpoint/2010/main" val="1316598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8D4B9-3A6B-564F-B765-83E02CE6B7F3}" type="slidenum">
              <a:rPr lang="en-US" smtClean="0"/>
              <a:t>53</a:t>
            </a:fld>
            <a:endParaRPr lang="en-US"/>
          </a:p>
        </p:txBody>
      </p:sp>
    </p:spTree>
    <p:extLst>
      <p:ext uri="{BB962C8B-B14F-4D97-AF65-F5344CB8AC3E}">
        <p14:creationId xmlns:p14="http://schemas.microsoft.com/office/powerpoint/2010/main" val="2080326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this talk and I’ll be happy to take the questions! </a:t>
            </a:r>
          </a:p>
        </p:txBody>
      </p:sp>
      <p:sp>
        <p:nvSpPr>
          <p:cNvPr id="4" name="Slide Number Placeholder 3"/>
          <p:cNvSpPr>
            <a:spLocks noGrp="1"/>
          </p:cNvSpPr>
          <p:nvPr>
            <p:ph type="sldNum" sz="quarter" idx="5"/>
          </p:nvPr>
        </p:nvSpPr>
        <p:spPr/>
        <p:txBody>
          <a:bodyPr/>
          <a:lstStyle/>
          <a:p>
            <a:fld id="{F638D4B9-3A6B-564F-B765-83E02CE6B7F3}" type="slidenum">
              <a:rPr lang="en-US" smtClean="0"/>
              <a:t>54</a:t>
            </a:fld>
            <a:endParaRPr lang="en-US"/>
          </a:p>
        </p:txBody>
      </p:sp>
    </p:spTree>
    <p:extLst>
      <p:ext uri="{BB962C8B-B14F-4D97-AF65-F5344CB8AC3E}">
        <p14:creationId xmlns:p14="http://schemas.microsoft.com/office/powerpoint/2010/main" val="194670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In a mis-training attack like Spectre-PHT, the attacker manipulates the branch predictor's state, causing the victim to get mispredicted, enabling potential security breaches.</a:t>
            </a:r>
          </a:p>
          <a:p>
            <a:br>
              <a:rPr lang="en-US" dirty="0"/>
            </a:br>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6</a:t>
            </a:fld>
            <a:endParaRPr lang="en-US"/>
          </a:p>
        </p:txBody>
      </p:sp>
    </p:spTree>
    <p:extLst>
      <p:ext uri="{BB962C8B-B14F-4D97-AF65-F5344CB8AC3E}">
        <p14:creationId xmlns:p14="http://schemas.microsoft.com/office/powerpoint/2010/main" val="340585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öhne"/>
              </a:rPr>
              <a:t>In leakage attacks like control-flow extraction, the victim's writes to the branch predictor can be exploited by the attacker to extract sensitive information.</a:t>
            </a:r>
          </a:p>
          <a:p>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7</a:t>
            </a:fld>
            <a:endParaRPr lang="en-US"/>
          </a:p>
        </p:txBody>
      </p:sp>
    </p:spTree>
    <p:extLst>
      <p:ext uri="{BB962C8B-B14F-4D97-AF65-F5344CB8AC3E}">
        <p14:creationId xmlns:p14="http://schemas.microsoft.com/office/powerpoint/2010/main" val="345048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and since there is only one branch predictor per physical core, it is shared among all processes and threads running on that core and it creates a potential vulnerability, making it susceptible to side-channel attacks.</a:t>
            </a:r>
          </a:p>
          <a:p>
            <a:pPr algn="l"/>
            <a:br>
              <a:rPr lang="en-US" dirty="0"/>
            </a:br>
            <a:r>
              <a:rPr lang="en-US" b="0" i="0" dirty="0">
                <a:effectLst/>
                <a:latin typeface="Söhne"/>
              </a:rPr>
              <a:t>For instance, a malicious entity could exploit this vulnerability to breach the isolation between user space and kernel code or sandboxed code versus the host program, or even between two SMT threads.</a:t>
            </a:r>
          </a:p>
          <a:p>
            <a:br>
              <a:rPr lang="en-US" dirty="0"/>
            </a:br>
            <a:endParaRPr lang="en-US" dirty="0"/>
          </a:p>
        </p:txBody>
      </p:sp>
      <p:sp>
        <p:nvSpPr>
          <p:cNvPr id="4" name="Slide Number Placeholder 3"/>
          <p:cNvSpPr>
            <a:spLocks noGrp="1"/>
          </p:cNvSpPr>
          <p:nvPr>
            <p:ph type="sldNum" sz="quarter" idx="5"/>
          </p:nvPr>
        </p:nvSpPr>
        <p:spPr/>
        <p:txBody>
          <a:bodyPr/>
          <a:lstStyle/>
          <a:p>
            <a:fld id="{D2599503-AB7B-0B4F-A0D2-FADD0492C9D5}" type="slidenum">
              <a:rPr lang="en-US" smtClean="0"/>
              <a:t>8</a:t>
            </a:fld>
            <a:endParaRPr lang="en-US"/>
          </a:p>
        </p:txBody>
      </p:sp>
    </p:spTree>
    <p:extLst>
      <p:ext uri="{BB962C8B-B14F-4D97-AF65-F5344CB8AC3E}">
        <p14:creationId xmlns:p14="http://schemas.microsoft.com/office/powerpoint/2010/main" val="25126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To tackle this problem, </a:t>
            </a:r>
            <a:r>
              <a:rPr lang="en-US" b="0" i="0" dirty="0">
                <a:solidFill>
                  <a:srgbClr val="ECECF1"/>
                </a:solidFill>
                <a:effectLst/>
                <a:latin typeface="Söhne"/>
              </a:rPr>
              <a:t>we reveal, for the first time, a comprehensive picture of the branch prediction unit </a:t>
            </a:r>
            <a:r>
              <a:rPr lang="en-US" b="0" i="0" dirty="0">
                <a:effectLst/>
                <a:latin typeface="Arial" panose="020B0604020202020204" pitchFamily="34" charset="0"/>
              </a:rPr>
              <a:t>for all of Intel’s flagship processors, going back more than a decade. </a:t>
            </a:r>
          </a:p>
          <a:p>
            <a:pPr algn="l"/>
            <a:endParaRPr lang="en-US" b="0" i="0" dirty="0">
              <a:effectLst/>
              <a:latin typeface="Söhne"/>
            </a:endParaRPr>
          </a:p>
          <a:p>
            <a:pPr algn="l"/>
            <a:r>
              <a:rPr lang="en-US" b="0" i="0" dirty="0">
                <a:effectLst/>
                <a:latin typeface="Söhne"/>
              </a:rPr>
              <a:t>We’re disclosing key information like their size, structure, and exact indexing functions.</a:t>
            </a:r>
          </a:p>
          <a:p>
            <a:br>
              <a:rPr lang="en-US" dirty="0"/>
            </a:br>
            <a:endParaRPr lang="en-US" dirty="0"/>
          </a:p>
        </p:txBody>
      </p:sp>
      <p:sp>
        <p:nvSpPr>
          <p:cNvPr id="4" name="Slide Number Placeholder 3"/>
          <p:cNvSpPr>
            <a:spLocks noGrp="1"/>
          </p:cNvSpPr>
          <p:nvPr>
            <p:ph type="sldNum" sz="quarter" idx="5"/>
          </p:nvPr>
        </p:nvSpPr>
        <p:spPr/>
        <p:txBody>
          <a:bodyPr/>
          <a:lstStyle/>
          <a:p>
            <a:fld id="{F638D4B9-3A6B-564F-B765-83E02CE6B7F3}" type="slidenum">
              <a:rPr lang="en-US" smtClean="0"/>
              <a:t>9</a:t>
            </a:fld>
            <a:endParaRPr lang="en-US"/>
          </a:p>
        </p:txBody>
      </p:sp>
    </p:spTree>
    <p:extLst>
      <p:ext uri="{BB962C8B-B14F-4D97-AF65-F5344CB8AC3E}">
        <p14:creationId xmlns:p14="http://schemas.microsoft.com/office/powerpoint/2010/main" val="189460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3D5C-0F68-B557-B78B-0B24142BAE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AF5BCC-CC6F-27F9-42B4-EED848E1D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502566-2B4A-208D-5FC8-2EA82E494DA1}"/>
              </a:ext>
            </a:extLst>
          </p:cNvPr>
          <p:cNvSpPr>
            <a:spLocks noGrp="1"/>
          </p:cNvSpPr>
          <p:nvPr>
            <p:ph type="dt" sz="half" idx="10"/>
          </p:nvPr>
        </p:nvSpPr>
        <p:spPr/>
        <p:txBody>
          <a:bodyPr/>
          <a:lstStyle/>
          <a:p>
            <a:fld id="{BCFACACD-183E-2B47-9422-2E0E0FAFE166}" type="datetime1">
              <a:rPr lang="en-US" smtClean="0"/>
              <a:t>3/1/24</a:t>
            </a:fld>
            <a:endParaRPr lang="en-US"/>
          </a:p>
        </p:txBody>
      </p:sp>
      <p:sp>
        <p:nvSpPr>
          <p:cNvPr id="5" name="Footer Placeholder 4">
            <a:extLst>
              <a:ext uri="{FF2B5EF4-FFF2-40B4-BE49-F238E27FC236}">
                <a16:creationId xmlns:a16="http://schemas.microsoft.com/office/drawing/2014/main" id="{74F18193-7F07-9D34-68E6-FD81F8687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9552C-988C-2D07-A377-5AD3CEC3D31E}"/>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12516422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2989-C98E-F260-79E1-952B016F8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4F0A50-7119-B2F9-1EE1-8047F63192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0A8DC-4407-D42A-FDF0-E5B5A7B3D972}"/>
              </a:ext>
            </a:extLst>
          </p:cNvPr>
          <p:cNvSpPr>
            <a:spLocks noGrp="1"/>
          </p:cNvSpPr>
          <p:nvPr>
            <p:ph type="dt" sz="half" idx="10"/>
          </p:nvPr>
        </p:nvSpPr>
        <p:spPr/>
        <p:txBody>
          <a:bodyPr/>
          <a:lstStyle/>
          <a:p>
            <a:fld id="{2AA70DB9-AC62-EE46-BE7B-B67CF331A392}" type="datetime1">
              <a:rPr lang="en-US" smtClean="0"/>
              <a:t>3/1/24</a:t>
            </a:fld>
            <a:endParaRPr lang="en-US"/>
          </a:p>
        </p:txBody>
      </p:sp>
      <p:sp>
        <p:nvSpPr>
          <p:cNvPr id="5" name="Footer Placeholder 4">
            <a:extLst>
              <a:ext uri="{FF2B5EF4-FFF2-40B4-BE49-F238E27FC236}">
                <a16:creationId xmlns:a16="http://schemas.microsoft.com/office/drawing/2014/main" id="{1462A22E-F6FE-B3CD-B542-74520B57F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B664E-1AE3-2A12-57C5-DC592B076759}"/>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238290913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7E650-5E45-C01A-8DA9-F5FEBC5EE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C42CED-267A-EF48-6BE5-846B13D810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3FFC6-AC69-1AFD-2A41-C92637A400F8}"/>
              </a:ext>
            </a:extLst>
          </p:cNvPr>
          <p:cNvSpPr>
            <a:spLocks noGrp="1"/>
          </p:cNvSpPr>
          <p:nvPr>
            <p:ph type="dt" sz="half" idx="10"/>
          </p:nvPr>
        </p:nvSpPr>
        <p:spPr/>
        <p:txBody>
          <a:bodyPr/>
          <a:lstStyle/>
          <a:p>
            <a:fld id="{4267CDEA-4ED1-1C4E-A820-218DED221362}" type="datetime1">
              <a:rPr lang="en-US" smtClean="0"/>
              <a:t>3/1/24</a:t>
            </a:fld>
            <a:endParaRPr lang="en-US"/>
          </a:p>
        </p:txBody>
      </p:sp>
      <p:sp>
        <p:nvSpPr>
          <p:cNvPr id="5" name="Footer Placeholder 4">
            <a:extLst>
              <a:ext uri="{FF2B5EF4-FFF2-40B4-BE49-F238E27FC236}">
                <a16:creationId xmlns:a16="http://schemas.microsoft.com/office/drawing/2014/main" id="{63491C2E-CEBE-1EA5-EC70-089B974DC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67384-1979-EDE6-FC5F-A56A98594035}"/>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188435768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5A47-2E0C-9930-253A-5CB0CC9F1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8C71C-25A8-D8F0-0568-08CC43589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434E0-049B-666B-BDB3-5D4544B3A8D9}"/>
              </a:ext>
            </a:extLst>
          </p:cNvPr>
          <p:cNvSpPr>
            <a:spLocks noGrp="1"/>
          </p:cNvSpPr>
          <p:nvPr>
            <p:ph type="dt" sz="half" idx="10"/>
          </p:nvPr>
        </p:nvSpPr>
        <p:spPr/>
        <p:txBody>
          <a:bodyPr/>
          <a:lstStyle/>
          <a:p>
            <a:fld id="{13686D67-B46B-4544-AF04-A232DE99E45B}" type="datetime1">
              <a:rPr lang="en-US" smtClean="0"/>
              <a:t>3/1/24</a:t>
            </a:fld>
            <a:endParaRPr lang="en-US"/>
          </a:p>
        </p:txBody>
      </p:sp>
      <p:sp>
        <p:nvSpPr>
          <p:cNvPr id="5" name="Footer Placeholder 4">
            <a:extLst>
              <a:ext uri="{FF2B5EF4-FFF2-40B4-BE49-F238E27FC236}">
                <a16:creationId xmlns:a16="http://schemas.microsoft.com/office/drawing/2014/main" id="{C79CF681-B41F-77F0-F88D-7D449BF31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B8E84-540B-6C53-4B93-DBE65232DBEF}"/>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32620408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1AEF-A373-4AC6-993F-8B1952FC61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FE9F3E-EB1D-2ABE-D6C0-8092DA0853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2C323-7489-5AB6-C626-DCAACEBB9A50}"/>
              </a:ext>
            </a:extLst>
          </p:cNvPr>
          <p:cNvSpPr>
            <a:spLocks noGrp="1"/>
          </p:cNvSpPr>
          <p:nvPr>
            <p:ph type="dt" sz="half" idx="10"/>
          </p:nvPr>
        </p:nvSpPr>
        <p:spPr/>
        <p:txBody>
          <a:bodyPr/>
          <a:lstStyle/>
          <a:p>
            <a:fld id="{ECCD863C-7EA3-0145-BFA2-47B1CDF38C2A}" type="datetime1">
              <a:rPr lang="en-US" smtClean="0"/>
              <a:t>3/1/24</a:t>
            </a:fld>
            <a:endParaRPr lang="en-US"/>
          </a:p>
        </p:txBody>
      </p:sp>
      <p:sp>
        <p:nvSpPr>
          <p:cNvPr id="5" name="Footer Placeholder 4">
            <a:extLst>
              <a:ext uri="{FF2B5EF4-FFF2-40B4-BE49-F238E27FC236}">
                <a16:creationId xmlns:a16="http://schemas.microsoft.com/office/drawing/2014/main" id="{772E8CE6-01AE-9237-84EC-3A1E2559D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92D44-5810-D437-4FA1-E73E95F27A1D}"/>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27373549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ACD0-BD23-C292-2C64-AA4D567C1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FABF5-795A-8628-C091-EEC421B7C0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15D470-F48F-1FD5-683C-2E8D60E5FD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881AA-ED7D-BAC4-C4BA-A096457610DB}"/>
              </a:ext>
            </a:extLst>
          </p:cNvPr>
          <p:cNvSpPr>
            <a:spLocks noGrp="1"/>
          </p:cNvSpPr>
          <p:nvPr>
            <p:ph type="dt" sz="half" idx="10"/>
          </p:nvPr>
        </p:nvSpPr>
        <p:spPr/>
        <p:txBody>
          <a:bodyPr/>
          <a:lstStyle/>
          <a:p>
            <a:fld id="{1819C9F2-20A7-414C-8ECF-09D9A4785153}" type="datetime1">
              <a:rPr lang="en-US" smtClean="0"/>
              <a:t>3/1/24</a:t>
            </a:fld>
            <a:endParaRPr lang="en-US"/>
          </a:p>
        </p:txBody>
      </p:sp>
      <p:sp>
        <p:nvSpPr>
          <p:cNvPr id="6" name="Footer Placeholder 5">
            <a:extLst>
              <a:ext uri="{FF2B5EF4-FFF2-40B4-BE49-F238E27FC236}">
                <a16:creationId xmlns:a16="http://schemas.microsoft.com/office/drawing/2014/main" id="{1E633A94-473B-CA27-3E61-B36F9F536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84F15-E6C1-1DC4-6DDE-86305E4097FA}"/>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215786588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9E5A-A3BF-1968-66A9-56DA76BF2C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5FDAF4-FBE1-B34C-2C4A-939D38152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CD7CA-5040-3C5E-3E20-40D7951E6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B0049-4B39-C0CE-BB2B-5F9321E7F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D6D555-FE0E-22D0-9DB0-0753D1285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48F7A5-CE00-B873-8606-03142F5ECA8F}"/>
              </a:ext>
            </a:extLst>
          </p:cNvPr>
          <p:cNvSpPr>
            <a:spLocks noGrp="1"/>
          </p:cNvSpPr>
          <p:nvPr>
            <p:ph type="dt" sz="half" idx="10"/>
          </p:nvPr>
        </p:nvSpPr>
        <p:spPr/>
        <p:txBody>
          <a:bodyPr/>
          <a:lstStyle/>
          <a:p>
            <a:fld id="{A9D4D120-95DA-8441-800A-C49AC1098EF4}" type="datetime1">
              <a:rPr lang="en-US" smtClean="0"/>
              <a:t>3/1/24</a:t>
            </a:fld>
            <a:endParaRPr lang="en-US"/>
          </a:p>
        </p:txBody>
      </p:sp>
      <p:sp>
        <p:nvSpPr>
          <p:cNvPr id="8" name="Footer Placeholder 7">
            <a:extLst>
              <a:ext uri="{FF2B5EF4-FFF2-40B4-BE49-F238E27FC236}">
                <a16:creationId xmlns:a16="http://schemas.microsoft.com/office/drawing/2014/main" id="{BD6BFECD-C40D-87CF-D8D5-AA5E105F0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CB421-333C-1B2B-B13A-09B5311C86E2}"/>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27398422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3835-F793-7A5C-7C46-95360D1AC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8C210-44E7-1816-5579-A4DB7C85CAB8}"/>
              </a:ext>
            </a:extLst>
          </p:cNvPr>
          <p:cNvSpPr>
            <a:spLocks noGrp="1"/>
          </p:cNvSpPr>
          <p:nvPr>
            <p:ph type="dt" sz="half" idx="10"/>
          </p:nvPr>
        </p:nvSpPr>
        <p:spPr/>
        <p:txBody>
          <a:bodyPr/>
          <a:lstStyle/>
          <a:p>
            <a:fld id="{B0A93A43-7D8D-0D44-B4CF-74255DF1D8FC}" type="datetime1">
              <a:rPr lang="en-US" smtClean="0"/>
              <a:t>3/1/24</a:t>
            </a:fld>
            <a:endParaRPr lang="en-US"/>
          </a:p>
        </p:txBody>
      </p:sp>
      <p:sp>
        <p:nvSpPr>
          <p:cNvPr id="4" name="Footer Placeholder 3">
            <a:extLst>
              <a:ext uri="{FF2B5EF4-FFF2-40B4-BE49-F238E27FC236}">
                <a16:creationId xmlns:a16="http://schemas.microsoft.com/office/drawing/2014/main" id="{E84EA12D-3B3F-C547-ED42-FAD808A2D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ABB789-5344-8880-DFDA-CFC103B4884D}"/>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102987166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BF444-C760-4FB5-23E6-8FD217047CB0}"/>
              </a:ext>
            </a:extLst>
          </p:cNvPr>
          <p:cNvSpPr>
            <a:spLocks noGrp="1"/>
          </p:cNvSpPr>
          <p:nvPr>
            <p:ph type="dt" sz="half" idx="10"/>
          </p:nvPr>
        </p:nvSpPr>
        <p:spPr/>
        <p:txBody>
          <a:bodyPr/>
          <a:lstStyle/>
          <a:p>
            <a:fld id="{27284532-36A2-464B-BAB0-E6BC33F62ED0}" type="datetime1">
              <a:rPr lang="en-US" smtClean="0"/>
              <a:t>3/1/24</a:t>
            </a:fld>
            <a:endParaRPr lang="en-US"/>
          </a:p>
        </p:txBody>
      </p:sp>
      <p:sp>
        <p:nvSpPr>
          <p:cNvPr id="3" name="Footer Placeholder 2">
            <a:extLst>
              <a:ext uri="{FF2B5EF4-FFF2-40B4-BE49-F238E27FC236}">
                <a16:creationId xmlns:a16="http://schemas.microsoft.com/office/drawing/2014/main" id="{ACC58C0C-F352-CE72-0315-2A7F79DE2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31B26C-2F9F-FADB-F110-6E54FC308BC6}"/>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34213944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3567-239B-D2E0-E08F-E4BD57118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42F7B-A59B-0D68-7914-73E454525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56244-A79F-64E8-AB94-912B21F77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FA186-457E-F00C-4A11-5685E4BC9398}"/>
              </a:ext>
            </a:extLst>
          </p:cNvPr>
          <p:cNvSpPr>
            <a:spLocks noGrp="1"/>
          </p:cNvSpPr>
          <p:nvPr>
            <p:ph type="dt" sz="half" idx="10"/>
          </p:nvPr>
        </p:nvSpPr>
        <p:spPr/>
        <p:txBody>
          <a:bodyPr/>
          <a:lstStyle/>
          <a:p>
            <a:fld id="{CD6241FC-0E69-B94D-BC0B-57E7E8D7F4BC}" type="datetime1">
              <a:rPr lang="en-US" smtClean="0"/>
              <a:t>3/1/24</a:t>
            </a:fld>
            <a:endParaRPr lang="en-US"/>
          </a:p>
        </p:txBody>
      </p:sp>
      <p:sp>
        <p:nvSpPr>
          <p:cNvPr id="6" name="Footer Placeholder 5">
            <a:extLst>
              <a:ext uri="{FF2B5EF4-FFF2-40B4-BE49-F238E27FC236}">
                <a16:creationId xmlns:a16="http://schemas.microsoft.com/office/drawing/2014/main" id="{42154013-52C5-30C9-E6C9-D20F9629A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00463-2CB7-065B-0FC4-052DF1ACD0B4}"/>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16503099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AC45-2821-8ADF-AA5B-B7FFC65B8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BC9F16-F335-3043-A36D-184D1DCB5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5A6B1B-05CD-60EA-E373-9EF50119D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1B9F3-D5B9-BCA8-AF95-F4D526827738}"/>
              </a:ext>
            </a:extLst>
          </p:cNvPr>
          <p:cNvSpPr>
            <a:spLocks noGrp="1"/>
          </p:cNvSpPr>
          <p:nvPr>
            <p:ph type="dt" sz="half" idx="10"/>
          </p:nvPr>
        </p:nvSpPr>
        <p:spPr/>
        <p:txBody>
          <a:bodyPr/>
          <a:lstStyle/>
          <a:p>
            <a:fld id="{176D2B4C-6B73-054B-AB5B-6370BF702AD2}" type="datetime1">
              <a:rPr lang="en-US" smtClean="0"/>
              <a:t>3/1/24</a:t>
            </a:fld>
            <a:endParaRPr lang="en-US"/>
          </a:p>
        </p:txBody>
      </p:sp>
      <p:sp>
        <p:nvSpPr>
          <p:cNvPr id="6" name="Footer Placeholder 5">
            <a:extLst>
              <a:ext uri="{FF2B5EF4-FFF2-40B4-BE49-F238E27FC236}">
                <a16:creationId xmlns:a16="http://schemas.microsoft.com/office/drawing/2014/main" id="{5A2E807A-8D83-8311-FDD6-E9D0D44B0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15427-A157-7FF7-EA12-8C975D7557B7}"/>
              </a:ext>
            </a:extLst>
          </p:cNvPr>
          <p:cNvSpPr>
            <a:spLocks noGrp="1"/>
          </p:cNvSpPr>
          <p:nvPr>
            <p:ph type="sldNum" sz="quarter" idx="12"/>
          </p:nvPr>
        </p:nvSpPr>
        <p:spPr/>
        <p:txBody>
          <a:bodyPr/>
          <a:lstStyle/>
          <a:p>
            <a:fld id="{EAEF51F3-7402-1E43-A52A-04D0BBC619AC}" type="slidenum">
              <a:rPr lang="en-US" smtClean="0"/>
              <a:t>‹#›</a:t>
            </a:fld>
            <a:endParaRPr lang="en-US"/>
          </a:p>
        </p:txBody>
      </p:sp>
    </p:spTree>
    <p:extLst>
      <p:ext uri="{BB962C8B-B14F-4D97-AF65-F5344CB8AC3E}">
        <p14:creationId xmlns:p14="http://schemas.microsoft.com/office/powerpoint/2010/main" val="16902495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F8E07-7EBF-C821-066C-1F45A21EE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5EE5E4-400B-D3CC-1661-C6A17AA73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9AF9B-A6A9-933D-2F8F-232A90A95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6096B-A662-9642-91AD-9A4ADAAFF8BD}" type="datetime1">
              <a:rPr lang="en-US" smtClean="0"/>
              <a:t>3/1/24</a:t>
            </a:fld>
            <a:endParaRPr lang="en-US"/>
          </a:p>
        </p:txBody>
      </p:sp>
      <p:sp>
        <p:nvSpPr>
          <p:cNvPr id="5" name="Footer Placeholder 4">
            <a:extLst>
              <a:ext uri="{FF2B5EF4-FFF2-40B4-BE49-F238E27FC236}">
                <a16:creationId xmlns:a16="http://schemas.microsoft.com/office/drawing/2014/main" id="{8000F6DB-4E2E-DFDD-644A-AEB358AC4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82FC7F-BCCE-68B7-C6A2-DADD7A90E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F51F3-7402-1E43-A52A-04D0BBC619AC}" type="slidenum">
              <a:rPr lang="en-US" smtClean="0"/>
              <a:t>‹#›</a:t>
            </a:fld>
            <a:endParaRPr lang="en-US"/>
          </a:p>
        </p:txBody>
      </p:sp>
    </p:spTree>
    <p:extLst>
      <p:ext uri="{BB962C8B-B14F-4D97-AF65-F5344CB8AC3E}">
        <p14:creationId xmlns:p14="http://schemas.microsoft.com/office/powerpoint/2010/main" val="351201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4.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2.emf"/></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2.emf"/></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9.sv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svg"/><Relationship Id="rId5" Type="http://schemas.openxmlformats.org/officeDocument/2006/relationships/image" Target="../media/image17.svg"/><Relationship Id="rId10" Type="http://schemas.openxmlformats.org/officeDocument/2006/relationships/image" Target="../media/image21.png"/><Relationship Id="rId4" Type="http://schemas.openxmlformats.org/officeDocument/2006/relationships/image" Target="../media/image16.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22.sv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1.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57FF76-E177-1BD9-F1C6-54FE2319F004}"/>
              </a:ext>
            </a:extLst>
          </p:cNvPr>
          <p:cNvSpPr txBox="1"/>
          <p:nvPr/>
        </p:nvSpPr>
        <p:spPr>
          <a:xfrm>
            <a:off x="872291" y="2327701"/>
            <a:ext cx="10447412" cy="1077218"/>
          </a:xfrm>
          <a:prstGeom prst="rect">
            <a:avLst/>
          </a:prstGeom>
          <a:noFill/>
        </p:spPr>
        <p:txBody>
          <a:bodyPr wrap="none" rtlCol="0">
            <a:spAutoFit/>
          </a:bodyPr>
          <a:lstStyle/>
          <a:p>
            <a:pPr algn="ctr"/>
            <a:r>
              <a:rPr lang="en-US" sz="3200" b="1" dirty="0">
                <a:ea typeface="Verdana" panose="020B0604030504040204" pitchFamily="34" charset="0"/>
                <a:cs typeface="Arial" panose="020B0604020202020204" pitchFamily="34" charset="0"/>
              </a:rPr>
              <a:t>Half&amp;Half: Demystifying Intel’s Directional Branch Predictors </a:t>
            </a:r>
          </a:p>
          <a:p>
            <a:pPr algn="ctr"/>
            <a:r>
              <a:rPr lang="en-US" sz="3200" b="1" dirty="0">
                <a:ea typeface="Verdana" panose="020B0604030504040204" pitchFamily="34" charset="0"/>
                <a:cs typeface="Arial" panose="020B0604020202020204" pitchFamily="34" charset="0"/>
              </a:rPr>
              <a:t>for Fast, Secure Partitioned Execution</a:t>
            </a:r>
          </a:p>
        </p:txBody>
      </p:sp>
      <p:pic>
        <p:nvPicPr>
          <p:cNvPr id="8" name="Picture 7" descr="Logo, icon&#10;&#10;Description automatically generated">
            <a:extLst>
              <a:ext uri="{FF2B5EF4-FFF2-40B4-BE49-F238E27FC236}">
                <a16:creationId xmlns:a16="http://schemas.microsoft.com/office/drawing/2014/main" id="{CB191D5A-442A-BF00-6379-A470343A7012}"/>
              </a:ext>
            </a:extLst>
          </p:cNvPr>
          <p:cNvPicPr>
            <a:picLocks noChangeAspect="1"/>
          </p:cNvPicPr>
          <p:nvPr/>
        </p:nvPicPr>
        <p:blipFill>
          <a:blip r:embed="rId3"/>
          <a:stretch>
            <a:fillRect/>
          </a:stretch>
        </p:blipFill>
        <p:spPr>
          <a:xfrm>
            <a:off x="5356698" y="397260"/>
            <a:ext cx="1478597" cy="1642047"/>
          </a:xfrm>
          <a:prstGeom prst="rect">
            <a:avLst/>
          </a:prstGeom>
        </p:spPr>
      </p:pic>
      <p:cxnSp>
        <p:nvCxnSpPr>
          <p:cNvPr id="11" name="Straight Connector 10">
            <a:extLst>
              <a:ext uri="{FF2B5EF4-FFF2-40B4-BE49-F238E27FC236}">
                <a16:creationId xmlns:a16="http://schemas.microsoft.com/office/drawing/2014/main" id="{FC75A236-66C2-37F2-B5B2-A7D1F10B0261}"/>
              </a:ext>
            </a:extLst>
          </p:cNvPr>
          <p:cNvCxnSpPr>
            <a:cxnSpLocks/>
          </p:cNvCxnSpPr>
          <p:nvPr/>
        </p:nvCxnSpPr>
        <p:spPr>
          <a:xfrm>
            <a:off x="2681590" y="3693313"/>
            <a:ext cx="6828817" cy="0"/>
          </a:xfrm>
          <a:prstGeom prst="line">
            <a:avLst/>
          </a:prstGeom>
          <a:ln w="28575">
            <a:solidFill>
              <a:srgbClr val="6B61B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A8B566A-7E3E-E5F4-B72E-4C843873B627}"/>
              </a:ext>
            </a:extLst>
          </p:cNvPr>
          <p:cNvSpPr txBox="1"/>
          <p:nvPr/>
        </p:nvSpPr>
        <p:spPr>
          <a:xfrm>
            <a:off x="2349629" y="3797342"/>
            <a:ext cx="7492737" cy="967957"/>
          </a:xfrm>
          <a:prstGeom prst="rect">
            <a:avLst/>
          </a:prstGeom>
          <a:noFill/>
        </p:spPr>
        <p:txBody>
          <a:bodyPr wrap="square" rtlCol="0">
            <a:spAutoFit/>
          </a:bodyPr>
          <a:lstStyle/>
          <a:p>
            <a:pPr>
              <a:lnSpc>
                <a:spcPct val="150000"/>
              </a:lnSpc>
            </a:pPr>
            <a:r>
              <a:rPr lang="en-US" sz="2000" b="1" dirty="0">
                <a:solidFill>
                  <a:schemeClr val="tx1">
                    <a:lumMod val="75000"/>
                    <a:lumOff val="25000"/>
                  </a:schemeClr>
                </a:solidFill>
              </a:rPr>
              <a:t>Hosein Yavarzadeh        </a:t>
            </a:r>
            <a:r>
              <a:rPr lang="en-US" sz="2000" dirty="0">
                <a:solidFill>
                  <a:schemeClr val="tx1">
                    <a:lumMod val="75000"/>
                    <a:lumOff val="25000"/>
                  </a:schemeClr>
                </a:solidFill>
              </a:rPr>
              <a:t>Mohammadkazem Taram         Shravan Narayan</a:t>
            </a:r>
            <a:endParaRPr lang="en-US" sz="2000" baseline="30000" dirty="0">
              <a:solidFill>
                <a:schemeClr val="tx1">
                  <a:lumMod val="75000"/>
                  <a:lumOff val="25000"/>
                </a:schemeClr>
              </a:solidFill>
            </a:endParaRPr>
          </a:p>
          <a:p>
            <a:pPr algn="ctr">
              <a:lnSpc>
                <a:spcPct val="150000"/>
              </a:lnSpc>
            </a:pPr>
            <a:r>
              <a:rPr lang="en-US" sz="2000" dirty="0">
                <a:solidFill>
                  <a:schemeClr val="tx1">
                    <a:lumMod val="75000"/>
                    <a:lumOff val="25000"/>
                  </a:schemeClr>
                </a:solidFill>
              </a:rPr>
              <a:t>Deian Stefan	  Dean Tullsen</a:t>
            </a:r>
          </a:p>
        </p:txBody>
      </p:sp>
      <p:pic>
        <p:nvPicPr>
          <p:cNvPr id="1032" name="Picture 8" descr="Purdue University Logo PNG Transparent &amp; SVG Vector - Freebie Supply">
            <a:extLst>
              <a:ext uri="{FF2B5EF4-FFF2-40B4-BE49-F238E27FC236}">
                <a16:creationId xmlns:a16="http://schemas.microsoft.com/office/drawing/2014/main" id="{8C95ECC3-3F75-AFAA-D9A7-BB4F6783C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18" y="5053693"/>
            <a:ext cx="1796236" cy="17962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CSD Logo, symbol, meaning, history, PNG, brand">
            <a:extLst>
              <a:ext uri="{FF2B5EF4-FFF2-40B4-BE49-F238E27FC236}">
                <a16:creationId xmlns:a16="http://schemas.microsoft.com/office/drawing/2014/main" id="{5CD0B78D-FBC4-1098-6B19-590D3941E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623" y="5446618"/>
            <a:ext cx="1796236" cy="101038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B99916CD-16F0-667C-10E4-04E3F3318E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8243" y="5731450"/>
            <a:ext cx="1532164" cy="43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4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593FB89-F921-1A83-679F-6478E4A5766C}"/>
              </a:ext>
            </a:extLst>
          </p:cNvPr>
          <p:cNvSpPr/>
          <p:nvPr/>
        </p:nvSpPr>
        <p:spPr>
          <a:xfrm>
            <a:off x="3384190" y="3372296"/>
            <a:ext cx="8462532" cy="816678"/>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Designing a </a:t>
            </a:r>
            <a:r>
              <a:rPr lang="en-US" sz="2400" b="1" dirty="0"/>
              <a:t>software-only</a:t>
            </a:r>
            <a:r>
              <a:rPr lang="en-US" sz="2400" dirty="0"/>
              <a:t> solution to </a:t>
            </a:r>
            <a:r>
              <a:rPr lang="en-US" sz="2400" b="0" i="0" dirty="0">
                <a:effectLst/>
              </a:rPr>
              <a:t>branch predictor isolation</a:t>
            </a:r>
            <a:endParaRPr lang="en-US" sz="2400" dirty="0"/>
          </a:p>
        </p:txBody>
      </p:sp>
      <p:sp>
        <p:nvSpPr>
          <p:cNvPr id="3" name="Rounded Rectangle 2">
            <a:extLst>
              <a:ext uri="{FF2B5EF4-FFF2-40B4-BE49-F238E27FC236}">
                <a16:creationId xmlns:a16="http://schemas.microsoft.com/office/drawing/2014/main" id="{8BB14079-18E6-7644-0947-6D3BB5F8E3E8}"/>
              </a:ext>
            </a:extLst>
          </p:cNvPr>
          <p:cNvSpPr/>
          <p:nvPr/>
        </p:nvSpPr>
        <p:spPr>
          <a:xfrm>
            <a:off x="2922336" y="3372296"/>
            <a:ext cx="378091" cy="816678"/>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2</a:t>
            </a:r>
          </a:p>
        </p:txBody>
      </p:sp>
      <p:pic>
        <p:nvPicPr>
          <p:cNvPr id="6" name="Picture 5" descr="Logo, icon&#10;&#10;Description automatically generated">
            <a:extLst>
              <a:ext uri="{FF2B5EF4-FFF2-40B4-BE49-F238E27FC236}">
                <a16:creationId xmlns:a16="http://schemas.microsoft.com/office/drawing/2014/main" id="{CDA670D5-4630-5FD9-AFCA-D742FE7A1338}"/>
              </a:ext>
            </a:extLst>
          </p:cNvPr>
          <p:cNvPicPr>
            <a:picLocks noChangeAspect="1"/>
          </p:cNvPicPr>
          <p:nvPr/>
        </p:nvPicPr>
        <p:blipFill>
          <a:blip r:embed="rId3"/>
          <a:stretch>
            <a:fillRect/>
          </a:stretch>
        </p:blipFill>
        <p:spPr>
          <a:xfrm>
            <a:off x="723369" y="2560498"/>
            <a:ext cx="1564102" cy="1737003"/>
          </a:xfrm>
          <a:prstGeom prst="rect">
            <a:avLst/>
          </a:prstGeom>
        </p:spPr>
      </p:pic>
      <p:sp>
        <p:nvSpPr>
          <p:cNvPr id="4" name="TextBox 3">
            <a:extLst>
              <a:ext uri="{FF2B5EF4-FFF2-40B4-BE49-F238E27FC236}">
                <a16:creationId xmlns:a16="http://schemas.microsoft.com/office/drawing/2014/main" id="{96D49178-F257-E862-BB2D-FA9701E319FD}"/>
              </a:ext>
            </a:extLst>
          </p:cNvPr>
          <p:cNvSpPr txBox="1"/>
          <p:nvPr/>
        </p:nvSpPr>
        <p:spPr>
          <a:xfrm>
            <a:off x="3384190" y="4293035"/>
            <a:ext cx="6482287" cy="461665"/>
          </a:xfrm>
          <a:prstGeom prst="rect">
            <a:avLst/>
          </a:prstGeom>
          <a:noFill/>
        </p:spPr>
        <p:txBody>
          <a:bodyPr wrap="none" rtlCol="0">
            <a:spAutoFit/>
          </a:bodyPr>
          <a:lstStyle/>
          <a:p>
            <a:r>
              <a:rPr lang="en-US" sz="2400" b="1" dirty="0">
                <a:solidFill>
                  <a:srgbClr val="38336C"/>
                </a:solidFill>
                <a:sym typeface="Wingdings" pitchFamily="2" charset="2"/>
              </a:rPr>
              <a:t> </a:t>
            </a:r>
            <a:r>
              <a:rPr lang="en-US" sz="2400" b="1" dirty="0">
                <a:solidFill>
                  <a:srgbClr val="38336C"/>
                </a:solidFill>
              </a:rPr>
              <a:t>Only Minor Modifications in Existing Compilers</a:t>
            </a:r>
          </a:p>
        </p:txBody>
      </p:sp>
      <p:sp>
        <p:nvSpPr>
          <p:cNvPr id="7" name="Rounded Rectangle 6">
            <a:extLst>
              <a:ext uri="{FF2B5EF4-FFF2-40B4-BE49-F238E27FC236}">
                <a16:creationId xmlns:a16="http://schemas.microsoft.com/office/drawing/2014/main" id="{E95744A6-5DA1-91EF-601D-A6B0F12066C9}"/>
              </a:ext>
            </a:extLst>
          </p:cNvPr>
          <p:cNvSpPr/>
          <p:nvPr/>
        </p:nvSpPr>
        <p:spPr>
          <a:xfrm>
            <a:off x="3384190" y="2383533"/>
            <a:ext cx="8462532" cy="81667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Reverse Engineering Intel’s Conditional Branch Predictors (CBPs)</a:t>
            </a:r>
          </a:p>
        </p:txBody>
      </p:sp>
      <p:sp>
        <p:nvSpPr>
          <p:cNvPr id="9" name="Rounded Rectangle 8">
            <a:extLst>
              <a:ext uri="{FF2B5EF4-FFF2-40B4-BE49-F238E27FC236}">
                <a16:creationId xmlns:a16="http://schemas.microsoft.com/office/drawing/2014/main" id="{7E9CD6F1-A48F-2D51-4774-71DEB4AD8ECA}"/>
              </a:ext>
            </a:extLst>
          </p:cNvPr>
          <p:cNvSpPr/>
          <p:nvPr/>
        </p:nvSpPr>
        <p:spPr>
          <a:xfrm>
            <a:off x="2922336" y="2383533"/>
            <a:ext cx="378091" cy="81667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a:t>
            </a:r>
          </a:p>
        </p:txBody>
      </p:sp>
      <p:sp>
        <p:nvSpPr>
          <p:cNvPr id="10" name="Slide Number Placeholder 9">
            <a:extLst>
              <a:ext uri="{FF2B5EF4-FFF2-40B4-BE49-F238E27FC236}">
                <a16:creationId xmlns:a16="http://schemas.microsoft.com/office/drawing/2014/main" id="{6422CE2C-6CDB-263F-12E8-58147ADB2CAD}"/>
              </a:ext>
            </a:extLst>
          </p:cNvPr>
          <p:cNvSpPr>
            <a:spLocks noGrp="1"/>
          </p:cNvSpPr>
          <p:nvPr>
            <p:ph type="sldNum" sz="quarter" idx="12"/>
          </p:nvPr>
        </p:nvSpPr>
        <p:spPr/>
        <p:txBody>
          <a:bodyPr/>
          <a:lstStyle/>
          <a:p>
            <a:fld id="{EAEF51F3-7402-1E43-A52A-04D0BBC619AC}" type="slidenum">
              <a:rPr lang="en-US" smtClean="0"/>
              <a:t>10</a:t>
            </a:fld>
            <a:endParaRPr lang="en-US"/>
          </a:p>
        </p:txBody>
      </p:sp>
    </p:spTree>
    <p:extLst>
      <p:ext uri="{BB962C8B-B14F-4D97-AF65-F5344CB8AC3E}">
        <p14:creationId xmlns:p14="http://schemas.microsoft.com/office/powerpoint/2010/main" val="159545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id="{70713D18-07C7-10A3-A7E3-8B7243A3831E}"/>
              </a:ext>
            </a:extLst>
          </p:cNvPr>
          <p:cNvPicPr>
            <a:picLocks noChangeAspect="1"/>
          </p:cNvPicPr>
          <p:nvPr/>
        </p:nvPicPr>
        <p:blipFill>
          <a:blip r:embed="rId3"/>
          <a:stretch>
            <a:fillRect/>
          </a:stretch>
        </p:blipFill>
        <p:spPr>
          <a:xfrm>
            <a:off x="9241225" y="2408674"/>
            <a:ext cx="2602488" cy="2218410"/>
          </a:xfrm>
          <a:prstGeom prst="rect">
            <a:avLst/>
          </a:prstGeom>
          <a:ln w="12700">
            <a:noFill/>
            <a:miter lim="400000"/>
          </a:ln>
        </p:spPr>
      </p:pic>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4"/>
          <a:stretch>
            <a:fillRect/>
          </a:stretch>
        </p:blipFill>
        <p:spPr>
          <a:xfrm>
            <a:off x="11238692" y="125716"/>
            <a:ext cx="859383" cy="954382"/>
          </a:xfrm>
          <a:prstGeom prst="rect">
            <a:avLst/>
          </a:prstGeom>
        </p:spPr>
      </p:pic>
      <p:sp>
        <p:nvSpPr>
          <p:cNvPr id="20" name="Rounded Rectangle 19">
            <a:extLst>
              <a:ext uri="{FF2B5EF4-FFF2-40B4-BE49-F238E27FC236}">
                <a16:creationId xmlns:a16="http://schemas.microsoft.com/office/drawing/2014/main" id="{E31B0926-E4C2-0544-D01F-3FCE2498F246}"/>
              </a:ext>
            </a:extLst>
          </p:cNvPr>
          <p:cNvSpPr/>
          <p:nvPr/>
        </p:nvSpPr>
        <p:spPr>
          <a:xfrm>
            <a:off x="9487004" y="2666104"/>
            <a:ext cx="1332303" cy="1023309"/>
          </a:xfrm>
          <a:prstGeom prst="roundRect">
            <a:avLst/>
          </a:prstGeom>
          <a:solidFill>
            <a:srgbClr val="979BD9"/>
          </a:solid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a:p>
        </p:txBody>
      </p:sp>
      <p:sp>
        <p:nvSpPr>
          <p:cNvPr id="6" name="TextBox 5">
            <a:extLst>
              <a:ext uri="{FF2B5EF4-FFF2-40B4-BE49-F238E27FC236}">
                <a16:creationId xmlns:a16="http://schemas.microsoft.com/office/drawing/2014/main" id="{2036A814-7EB2-93A1-845D-103D9EBEEA33}"/>
              </a:ext>
            </a:extLst>
          </p:cNvPr>
          <p:cNvSpPr txBox="1"/>
          <p:nvPr/>
        </p:nvSpPr>
        <p:spPr>
          <a:xfrm>
            <a:off x="9500036" y="2668221"/>
            <a:ext cx="1319272" cy="276999"/>
          </a:xfrm>
          <a:prstGeom prst="rect">
            <a:avLst/>
          </a:prstGeom>
          <a:noFill/>
        </p:spPr>
        <p:txBody>
          <a:bodyPr wrap="none" rtlCol="0">
            <a:spAutoFit/>
          </a:bodyPr>
          <a:lstStyle/>
          <a:p>
            <a:r>
              <a:rPr lang="en-US" sz="1200" b="1" dirty="0">
                <a:solidFill>
                  <a:schemeClr val="tx1">
                    <a:lumMod val="75000"/>
                    <a:lumOff val="25000"/>
                  </a:schemeClr>
                </a:solidFill>
              </a:rPr>
              <a:t>Branch Prediction</a:t>
            </a:r>
          </a:p>
        </p:txBody>
      </p:sp>
      <p:sp>
        <p:nvSpPr>
          <p:cNvPr id="8" name="TextBox 7">
            <a:extLst>
              <a:ext uri="{FF2B5EF4-FFF2-40B4-BE49-F238E27FC236}">
                <a16:creationId xmlns:a16="http://schemas.microsoft.com/office/drawing/2014/main" id="{5836962F-45F6-2108-DBB1-B1F4FAFBE95A}"/>
              </a:ext>
            </a:extLst>
          </p:cNvPr>
          <p:cNvSpPr txBox="1"/>
          <p:nvPr/>
        </p:nvSpPr>
        <p:spPr>
          <a:xfrm>
            <a:off x="412602" y="1885454"/>
            <a:ext cx="4939044" cy="523220"/>
          </a:xfrm>
          <a:prstGeom prst="rect">
            <a:avLst/>
          </a:prstGeom>
          <a:noFill/>
        </p:spPr>
        <p:txBody>
          <a:bodyPr wrap="none" rtlCol="0">
            <a:spAutoFit/>
          </a:bodyPr>
          <a:lstStyle/>
          <a:p>
            <a:r>
              <a:rPr lang="en-US" sz="2800" dirty="0">
                <a:solidFill>
                  <a:schemeClr val="tx1">
                    <a:lumMod val="75000"/>
                    <a:lumOff val="25000"/>
                  </a:schemeClr>
                </a:solidFill>
                <a:sym typeface="Wingdings" pitchFamily="2" charset="2"/>
              </a:rPr>
              <a:t>CBPs  </a:t>
            </a:r>
            <a:r>
              <a:rPr lang="en-US" sz="2800" dirty="0">
                <a:solidFill>
                  <a:schemeClr val="tx1">
                    <a:lumMod val="75000"/>
                    <a:lumOff val="25000"/>
                  </a:schemeClr>
                </a:solidFill>
              </a:rPr>
              <a:t>history-based predictors</a:t>
            </a:r>
          </a:p>
        </p:txBody>
      </p:sp>
      <p:sp>
        <p:nvSpPr>
          <p:cNvPr id="10" name="TextBox 9">
            <a:extLst>
              <a:ext uri="{FF2B5EF4-FFF2-40B4-BE49-F238E27FC236}">
                <a16:creationId xmlns:a16="http://schemas.microsoft.com/office/drawing/2014/main" id="{BCD6ACC9-F5C9-F019-1E19-A004FD0F03E1}"/>
              </a:ext>
            </a:extLst>
          </p:cNvPr>
          <p:cNvSpPr txBox="1"/>
          <p:nvPr/>
        </p:nvSpPr>
        <p:spPr>
          <a:xfrm>
            <a:off x="412602" y="266830"/>
            <a:ext cx="9135578" cy="646331"/>
          </a:xfrm>
          <a:prstGeom prst="rect">
            <a:avLst/>
          </a:prstGeom>
          <a:noFill/>
        </p:spPr>
        <p:txBody>
          <a:bodyPr wrap="none" rtlCol="0">
            <a:spAutoFit/>
          </a:bodyPr>
          <a:lstStyle/>
          <a:p>
            <a:r>
              <a:rPr lang="en-US" sz="3600" dirty="0">
                <a:solidFill>
                  <a:srgbClr val="38336C"/>
                </a:solidFill>
              </a:rPr>
              <a:t>Background: Conditional Branch Predictor (CBP)</a:t>
            </a:r>
          </a:p>
        </p:txBody>
      </p:sp>
      <p:grpSp>
        <p:nvGrpSpPr>
          <p:cNvPr id="13" name="Group 12">
            <a:extLst>
              <a:ext uri="{FF2B5EF4-FFF2-40B4-BE49-F238E27FC236}">
                <a16:creationId xmlns:a16="http://schemas.microsoft.com/office/drawing/2014/main" id="{A74DFE1F-655E-AB90-608B-0C9DAEAC247A}"/>
              </a:ext>
            </a:extLst>
          </p:cNvPr>
          <p:cNvGrpSpPr/>
          <p:nvPr/>
        </p:nvGrpSpPr>
        <p:grpSpPr>
          <a:xfrm>
            <a:off x="9664729" y="2806720"/>
            <a:ext cx="1167610" cy="1167610"/>
            <a:chOff x="5885896" y="3607209"/>
            <a:chExt cx="1167610" cy="1167610"/>
          </a:xfrm>
        </p:grpSpPr>
        <p:sp>
          <p:nvSpPr>
            <p:cNvPr id="11" name="Oval 10">
              <a:extLst>
                <a:ext uri="{FF2B5EF4-FFF2-40B4-BE49-F238E27FC236}">
                  <a16:creationId xmlns:a16="http://schemas.microsoft.com/office/drawing/2014/main" id="{02E7A448-6556-4B2F-3DD4-F970060007A1}"/>
                </a:ext>
              </a:extLst>
            </p:cNvPr>
            <p:cNvSpPr/>
            <p:nvPr/>
          </p:nvSpPr>
          <p:spPr>
            <a:xfrm>
              <a:off x="6010696" y="3740754"/>
              <a:ext cx="666820" cy="691978"/>
            </a:xfrm>
            <a:prstGeom prst="ellipse">
              <a:avLst/>
            </a:prstGeom>
            <a:solidFill>
              <a:srgbClr val="6B61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agnifying glass with solid fill">
              <a:extLst>
                <a:ext uri="{FF2B5EF4-FFF2-40B4-BE49-F238E27FC236}">
                  <a16:creationId xmlns:a16="http://schemas.microsoft.com/office/drawing/2014/main" id="{B49BF185-EB7D-D182-4AE0-D5D5F7DAE1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5896" y="3607209"/>
              <a:ext cx="1167610" cy="1167610"/>
            </a:xfrm>
            <a:prstGeom prst="rect">
              <a:avLst/>
            </a:prstGeom>
          </p:spPr>
        </p:pic>
        <p:sp>
          <p:nvSpPr>
            <p:cNvPr id="12" name="TextBox 11">
              <a:extLst>
                <a:ext uri="{FF2B5EF4-FFF2-40B4-BE49-F238E27FC236}">
                  <a16:creationId xmlns:a16="http://schemas.microsoft.com/office/drawing/2014/main" id="{07B65ED8-48F9-B7C9-7BBC-8A68EF123CCE}"/>
                </a:ext>
              </a:extLst>
            </p:cNvPr>
            <p:cNvSpPr txBox="1"/>
            <p:nvPr/>
          </p:nvSpPr>
          <p:spPr>
            <a:xfrm>
              <a:off x="6017427" y="3838487"/>
              <a:ext cx="684803" cy="461665"/>
            </a:xfrm>
            <a:prstGeom prst="rect">
              <a:avLst/>
            </a:prstGeom>
            <a:noFill/>
          </p:spPr>
          <p:txBody>
            <a:bodyPr wrap="none" rtlCol="0">
              <a:spAutoFit/>
            </a:bodyPr>
            <a:lstStyle/>
            <a:p>
              <a:r>
                <a:rPr lang="en-US" sz="2400" b="1" dirty="0">
                  <a:solidFill>
                    <a:schemeClr val="bg1"/>
                  </a:solidFill>
                </a:rPr>
                <a:t>CBP</a:t>
              </a:r>
            </a:p>
          </p:txBody>
        </p:sp>
      </p:grpSp>
      <p:sp>
        <p:nvSpPr>
          <p:cNvPr id="2" name="TextBox 1">
            <a:extLst>
              <a:ext uri="{FF2B5EF4-FFF2-40B4-BE49-F238E27FC236}">
                <a16:creationId xmlns:a16="http://schemas.microsoft.com/office/drawing/2014/main" id="{74E64519-0180-E54C-3B18-82B05D912E19}"/>
              </a:ext>
            </a:extLst>
          </p:cNvPr>
          <p:cNvSpPr txBox="1"/>
          <p:nvPr/>
        </p:nvSpPr>
        <p:spPr>
          <a:xfrm>
            <a:off x="412602" y="913161"/>
            <a:ext cx="7568867" cy="461665"/>
          </a:xfrm>
          <a:prstGeom prst="rect">
            <a:avLst/>
          </a:prstGeom>
          <a:noFill/>
        </p:spPr>
        <p:txBody>
          <a:bodyPr wrap="none" rtlCol="0">
            <a:spAutoFit/>
          </a:bodyPr>
          <a:lstStyle/>
          <a:p>
            <a:r>
              <a:rPr lang="en-US" sz="2400" dirty="0">
                <a:ln w="0"/>
                <a:effectLst>
                  <a:outerShdw blurRad="38100" dist="19050" dir="2700000" algn="tl" rotWithShape="0">
                    <a:schemeClr val="dk1">
                      <a:alpha val="40000"/>
                    </a:schemeClr>
                  </a:outerShdw>
                </a:effectLst>
              </a:rPr>
              <a:t>The best predictor of future events is probably past events!</a:t>
            </a:r>
          </a:p>
        </p:txBody>
      </p:sp>
      <p:sp>
        <p:nvSpPr>
          <p:cNvPr id="4" name="Slide Number Placeholder 3">
            <a:extLst>
              <a:ext uri="{FF2B5EF4-FFF2-40B4-BE49-F238E27FC236}">
                <a16:creationId xmlns:a16="http://schemas.microsoft.com/office/drawing/2014/main" id="{6B1A0F67-A112-1A03-ACCB-4BB11DD50A51}"/>
              </a:ext>
            </a:extLst>
          </p:cNvPr>
          <p:cNvSpPr>
            <a:spLocks noGrp="1"/>
          </p:cNvSpPr>
          <p:nvPr>
            <p:ph type="sldNum" sz="quarter" idx="12"/>
          </p:nvPr>
        </p:nvSpPr>
        <p:spPr/>
        <p:txBody>
          <a:bodyPr/>
          <a:lstStyle/>
          <a:p>
            <a:fld id="{EAEF51F3-7402-1E43-A52A-04D0BBC619AC}" type="slidenum">
              <a:rPr lang="en-US" smtClean="0"/>
              <a:t>11</a:t>
            </a:fld>
            <a:endParaRPr lang="en-US"/>
          </a:p>
        </p:txBody>
      </p:sp>
    </p:spTree>
    <p:extLst>
      <p:ext uri="{BB962C8B-B14F-4D97-AF65-F5344CB8AC3E}">
        <p14:creationId xmlns:p14="http://schemas.microsoft.com/office/powerpoint/2010/main" val="85219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8" name="TextBox 7">
            <a:extLst>
              <a:ext uri="{FF2B5EF4-FFF2-40B4-BE49-F238E27FC236}">
                <a16:creationId xmlns:a16="http://schemas.microsoft.com/office/drawing/2014/main" id="{5836962F-45F6-2108-DBB1-B1F4FAFBE95A}"/>
              </a:ext>
            </a:extLst>
          </p:cNvPr>
          <p:cNvSpPr txBox="1"/>
          <p:nvPr/>
        </p:nvSpPr>
        <p:spPr>
          <a:xfrm>
            <a:off x="321616" y="1159852"/>
            <a:ext cx="4850943" cy="584775"/>
          </a:xfrm>
          <a:prstGeom prst="rect">
            <a:avLst/>
          </a:prstGeom>
          <a:noFill/>
        </p:spPr>
        <p:txBody>
          <a:bodyPr wrap="none" rtlCol="0">
            <a:spAutoFit/>
          </a:bodyPr>
          <a:lstStyle/>
          <a:p>
            <a:r>
              <a:rPr lang="en-US" sz="3200" dirty="0">
                <a:solidFill>
                  <a:schemeClr val="tx1">
                    <a:lumMod val="75000"/>
                    <a:lumOff val="25000"/>
                  </a:schemeClr>
                </a:solidFill>
                <a:sym typeface="Wingdings" pitchFamily="2" charset="2"/>
              </a:rPr>
              <a:t> </a:t>
            </a:r>
            <a:r>
              <a:rPr lang="en-US" sz="3200" dirty="0">
                <a:solidFill>
                  <a:schemeClr val="tx1">
                    <a:lumMod val="75000"/>
                    <a:lumOff val="25000"/>
                  </a:schemeClr>
                </a:solidFill>
              </a:rPr>
              <a:t>history-based predictors!</a:t>
            </a:r>
          </a:p>
        </p:txBody>
      </p:sp>
      <p:cxnSp>
        <p:nvCxnSpPr>
          <p:cNvPr id="10" name="Straight Arrow Connector 9">
            <a:extLst>
              <a:ext uri="{FF2B5EF4-FFF2-40B4-BE49-F238E27FC236}">
                <a16:creationId xmlns:a16="http://schemas.microsoft.com/office/drawing/2014/main" id="{44A74DA2-038B-9962-7D5E-8C54953032B7}"/>
              </a:ext>
            </a:extLst>
          </p:cNvPr>
          <p:cNvCxnSpPr>
            <a:cxnSpLocks/>
          </p:cNvCxnSpPr>
          <p:nvPr/>
        </p:nvCxnSpPr>
        <p:spPr>
          <a:xfrm>
            <a:off x="1009777" y="1744627"/>
            <a:ext cx="0" cy="600704"/>
          </a:xfrm>
          <a:prstGeom prst="straightConnector1">
            <a:avLst/>
          </a:prstGeom>
          <a:ln w="28575">
            <a:solidFill>
              <a:srgbClr val="6B61B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61686C-E8A1-F94D-C8FA-0F4A2F131615}"/>
              </a:ext>
            </a:extLst>
          </p:cNvPr>
          <p:cNvSpPr txBox="1"/>
          <p:nvPr/>
        </p:nvSpPr>
        <p:spPr>
          <a:xfrm>
            <a:off x="516531" y="2477954"/>
            <a:ext cx="2058512" cy="523220"/>
          </a:xfrm>
          <a:prstGeom prst="rect">
            <a:avLst/>
          </a:prstGeom>
          <a:noFill/>
        </p:spPr>
        <p:txBody>
          <a:bodyPr wrap="none" rtlCol="0">
            <a:spAutoFit/>
          </a:bodyPr>
          <a:lstStyle/>
          <a:p>
            <a:r>
              <a:rPr lang="en-US" sz="2800" b="1" dirty="0"/>
              <a:t>Local </a:t>
            </a:r>
            <a:r>
              <a:rPr lang="en-US" sz="2800" dirty="0"/>
              <a:t>history</a:t>
            </a:r>
          </a:p>
        </p:txBody>
      </p:sp>
      <p:sp>
        <p:nvSpPr>
          <p:cNvPr id="12" name="Rectangle 11">
            <a:extLst>
              <a:ext uri="{FF2B5EF4-FFF2-40B4-BE49-F238E27FC236}">
                <a16:creationId xmlns:a16="http://schemas.microsoft.com/office/drawing/2014/main" id="{8742A52D-B06C-0AE7-276B-720776C1401D}"/>
              </a:ext>
            </a:extLst>
          </p:cNvPr>
          <p:cNvSpPr/>
          <p:nvPr/>
        </p:nvSpPr>
        <p:spPr>
          <a:xfrm>
            <a:off x="465899" y="2447914"/>
            <a:ext cx="2159776" cy="5833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8D6C096-3E0A-195E-9E87-3C27B31F04C6}"/>
              </a:ext>
            </a:extLst>
          </p:cNvPr>
          <p:cNvSpPr txBox="1"/>
          <p:nvPr/>
        </p:nvSpPr>
        <p:spPr>
          <a:xfrm>
            <a:off x="4252386" y="3502061"/>
            <a:ext cx="3687228" cy="461665"/>
          </a:xfrm>
          <a:prstGeom prst="rect">
            <a:avLst/>
          </a:prstGeom>
          <a:noFill/>
        </p:spPr>
        <p:txBody>
          <a:bodyPr wrap="none" rtlCol="0">
            <a:spAutoFit/>
          </a:bodyPr>
          <a:lstStyle/>
          <a:p>
            <a:r>
              <a:rPr lang="en-US" sz="2400" b="1" dirty="0">
                <a:solidFill>
                  <a:srgbClr val="0070C0"/>
                </a:solidFill>
                <a:latin typeface="Courier New" panose="02070309020205020404" pitchFamily="49" charset="0"/>
                <a:cs typeface="Courier New" panose="02070309020205020404" pitchFamily="49" charset="0"/>
              </a:rPr>
              <a:t>if</a:t>
            </a:r>
            <a:r>
              <a:rPr lang="en-US" sz="2400" b="1" dirty="0">
                <a:solidFill>
                  <a:srgbClr val="FF0000"/>
                </a:solidFill>
                <a:latin typeface="Courier New" panose="02070309020205020404" pitchFamily="49" charset="0"/>
                <a:cs typeface="Courier New" panose="02070309020205020404" pitchFamily="49" charset="0"/>
              </a:rPr>
              <a:t> (</a:t>
            </a:r>
            <a:r>
              <a:rPr lang="en-US" sz="2400" b="1" dirty="0">
                <a:solidFill>
                  <a:srgbClr val="6B61B2"/>
                </a:solidFill>
                <a:latin typeface="Courier New" panose="02070309020205020404" pitchFamily="49" charset="0"/>
                <a:cs typeface="Courier New" panose="02070309020205020404" pitchFamily="49" charset="0"/>
              </a:rPr>
              <a:t>rand</a:t>
            </a:r>
            <a:r>
              <a:rPr lang="en-US" sz="2400" b="1" dirty="0">
                <a:solidFill>
                  <a:srgbClr val="FF0000"/>
                </a:solidFill>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1,10</a:t>
            </a:r>
            <a:r>
              <a:rPr lang="en-US" sz="2400" b="1" dirty="0">
                <a:solidFill>
                  <a:srgbClr val="FF0000"/>
                </a:solidFill>
                <a:latin typeface="Courier New" panose="02070309020205020404" pitchFamily="49" charset="0"/>
                <a:cs typeface="Courier New" panose="02070309020205020404" pitchFamily="49" charset="0"/>
              </a:rPr>
              <a:t>) &lt; </a:t>
            </a:r>
            <a:r>
              <a:rPr lang="en-US" sz="2400" b="1" dirty="0">
                <a:latin typeface="Courier New" panose="02070309020205020404" pitchFamily="49" charset="0"/>
                <a:cs typeface="Courier New" panose="02070309020205020404" pitchFamily="49" charset="0"/>
              </a:rPr>
              <a:t>9</a:t>
            </a:r>
            <a:r>
              <a:rPr lang="en-US" sz="2400" b="1" dirty="0">
                <a:solidFill>
                  <a:srgbClr val="FF0000"/>
                </a:solidFill>
                <a:latin typeface="Courier New" panose="02070309020205020404" pitchFamily="49" charset="0"/>
                <a:cs typeface="Courier New" panose="02070309020205020404" pitchFamily="49" charset="0"/>
              </a:rPr>
              <a:t>)</a:t>
            </a:r>
          </a:p>
        </p:txBody>
      </p:sp>
      <p:sp>
        <p:nvSpPr>
          <p:cNvPr id="17" name="Rounded Rectangle 16">
            <a:extLst>
              <a:ext uri="{FF2B5EF4-FFF2-40B4-BE49-F238E27FC236}">
                <a16:creationId xmlns:a16="http://schemas.microsoft.com/office/drawing/2014/main" id="{09F6B79E-ED56-B40D-4107-35FDCA5C7DFC}"/>
              </a:ext>
            </a:extLst>
          </p:cNvPr>
          <p:cNvSpPr/>
          <p:nvPr/>
        </p:nvSpPr>
        <p:spPr>
          <a:xfrm>
            <a:off x="7876460" y="3582075"/>
            <a:ext cx="1587240" cy="301635"/>
          </a:xfrm>
          <a:prstGeom prst="roundRect">
            <a:avLst/>
          </a:prstGeom>
          <a:solidFill>
            <a:srgbClr val="397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Mostly Taken</a:t>
            </a:r>
          </a:p>
        </p:txBody>
      </p:sp>
      <p:sp>
        <p:nvSpPr>
          <p:cNvPr id="4" name="TextBox 3">
            <a:extLst>
              <a:ext uri="{FF2B5EF4-FFF2-40B4-BE49-F238E27FC236}">
                <a16:creationId xmlns:a16="http://schemas.microsoft.com/office/drawing/2014/main" id="{CAF63B0E-AF65-0654-4386-07CEF8386F22}"/>
              </a:ext>
            </a:extLst>
          </p:cNvPr>
          <p:cNvSpPr txBox="1"/>
          <p:nvPr/>
        </p:nvSpPr>
        <p:spPr>
          <a:xfrm>
            <a:off x="412602" y="266830"/>
            <a:ext cx="9135578" cy="646331"/>
          </a:xfrm>
          <a:prstGeom prst="rect">
            <a:avLst/>
          </a:prstGeom>
          <a:noFill/>
        </p:spPr>
        <p:txBody>
          <a:bodyPr wrap="none" rtlCol="0">
            <a:spAutoFit/>
          </a:bodyPr>
          <a:lstStyle/>
          <a:p>
            <a:r>
              <a:rPr lang="en-US" sz="3600" dirty="0">
                <a:solidFill>
                  <a:srgbClr val="38336C"/>
                </a:solidFill>
              </a:rPr>
              <a:t>Background: Conditional Branch Predictor (CBP)</a:t>
            </a:r>
          </a:p>
        </p:txBody>
      </p:sp>
      <p:sp>
        <p:nvSpPr>
          <p:cNvPr id="2" name="Slide Number Placeholder 1">
            <a:extLst>
              <a:ext uri="{FF2B5EF4-FFF2-40B4-BE49-F238E27FC236}">
                <a16:creationId xmlns:a16="http://schemas.microsoft.com/office/drawing/2014/main" id="{1FFCC3EA-6A3A-087D-C724-CCED4783C7B0}"/>
              </a:ext>
            </a:extLst>
          </p:cNvPr>
          <p:cNvSpPr>
            <a:spLocks noGrp="1"/>
          </p:cNvSpPr>
          <p:nvPr>
            <p:ph type="sldNum" sz="quarter" idx="12"/>
          </p:nvPr>
        </p:nvSpPr>
        <p:spPr/>
        <p:txBody>
          <a:bodyPr/>
          <a:lstStyle/>
          <a:p>
            <a:fld id="{EAEF51F3-7402-1E43-A52A-04D0BBC619AC}" type="slidenum">
              <a:rPr lang="en-US" smtClean="0"/>
              <a:t>12</a:t>
            </a:fld>
            <a:endParaRPr lang="en-US"/>
          </a:p>
        </p:txBody>
      </p:sp>
    </p:spTree>
    <p:extLst>
      <p:ext uri="{BB962C8B-B14F-4D97-AF65-F5344CB8AC3E}">
        <p14:creationId xmlns:p14="http://schemas.microsoft.com/office/powerpoint/2010/main" val="4113536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pic>
        <p:nvPicPr>
          <p:cNvPr id="3" name="Picture 2">
            <a:extLst>
              <a:ext uri="{FF2B5EF4-FFF2-40B4-BE49-F238E27FC236}">
                <a16:creationId xmlns:a16="http://schemas.microsoft.com/office/drawing/2014/main" id="{8A4F610D-A294-98F7-D1A2-8EC90C4136A0}"/>
              </a:ext>
            </a:extLst>
          </p:cNvPr>
          <p:cNvPicPr>
            <a:picLocks noChangeAspect="1"/>
          </p:cNvPicPr>
          <p:nvPr/>
        </p:nvPicPr>
        <p:blipFill>
          <a:blip r:embed="rId4"/>
          <a:stretch>
            <a:fillRect/>
          </a:stretch>
        </p:blipFill>
        <p:spPr>
          <a:xfrm>
            <a:off x="2490862" y="2457562"/>
            <a:ext cx="4704356" cy="3279951"/>
          </a:xfrm>
          <a:prstGeom prst="rect">
            <a:avLst/>
          </a:prstGeom>
        </p:spPr>
      </p:pic>
      <p:sp>
        <p:nvSpPr>
          <p:cNvPr id="6" name="TextBox 5">
            <a:extLst>
              <a:ext uri="{FF2B5EF4-FFF2-40B4-BE49-F238E27FC236}">
                <a16:creationId xmlns:a16="http://schemas.microsoft.com/office/drawing/2014/main" id="{EAB946FA-4DED-CF5B-9591-B43D4D1BB1ED}"/>
              </a:ext>
            </a:extLst>
          </p:cNvPr>
          <p:cNvSpPr txBox="1"/>
          <p:nvPr/>
        </p:nvSpPr>
        <p:spPr>
          <a:xfrm>
            <a:off x="5079018" y="2476066"/>
            <a:ext cx="3687228" cy="461665"/>
          </a:xfrm>
          <a:prstGeom prst="rect">
            <a:avLst/>
          </a:prstGeom>
          <a:noFill/>
        </p:spPr>
        <p:txBody>
          <a:bodyPr wrap="none" rtlCol="0">
            <a:spAutoFit/>
          </a:bodyPr>
          <a:lstStyle/>
          <a:p>
            <a:r>
              <a:rPr lang="en-US" sz="2400" b="1" dirty="0">
                <a:solidFill>
                  <a:srgbClr val="0070C0"/>
                </a:solidFill>
                <a:latin typeface="Courier New" panose="02070309020205020404" pitchFamily="49" charset="0"/>
                <a:cs typeface="Courier New" panose="02070309020205020404" pitchFamily="49" charset="0"/>
              </a:rPr>
              <a:t>if</a:t>
            </a:r>
            <a:r>
              <a:rPr lang="en-US" sz="2400" b="1" dirty="0">
                <a:solidFill>
                  <a:srgbClr val="FF0000"/>
                </a:solidFill>
                <a:latin typeface="Courier New" panose="02070309020205020404" pitchFamily="49" charset="0"/>
                <a:cs typeface="Courier New" panose="02070309020205020404" pitchFamily="49" charset="0"/>
              </a:rPr>
              <a:t> (</a:t>
            </a:r>
            <a:r>
              <a:rPr lang="en-US" sz="2400" b="1" dirty="0">
                <a:solidFill>
                  <a:srgbClr val="6B61B2"/>
                </a:solidFill>
                <a:latin typeface="Courier New" panose="02070309020205020404" pitchFamily="49" charset="0"/>
                <a:cs typeface="Courier New" panose="02070309020205020404" pitchFamily="49" charset="0"/>
              </a:rPr>
              <a:t>rand</a:t>
            </a:r>
            <a:r>
              <a:rPr lang="en-US" sz="2400" b="1" dirty="0">
                <a:solidFill>
                  <a:srgbClr val="FF0000"/>
                </a:solidFill>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1,10</a:t>
            </a:r>
            <a:r>
              <a:rPr lang="en-US" sz="2400" b="1" dirty="0">
                <a:solidFill>
                  <a:srgbClr val="FF0000"/>
                </a:solidFill>
                <a:latin typeface="Courier New" panose="02070309020205020404" pitchFamily="49" charset="0"/>
                <a:cs typeface="Courier New" panose="02070309020205020404" pitchFamily="49" charset="0"/>
              </a:rPr>
              <a:t>) &lt; </a:t>
            </a:r>
            <a:r>
              <a:rPr lang="en-US" sz="2400" b="1" dirty="0">
                <a:latin typeface="Courier New" panose="02070309020205020404" pitchFamily="49" charset="0"/>
                <a:cs typeface="Courier New" panose="02070309020205020404" pitchFamily="49" charset="0"/>
              </a:rPr>
              <a:t>9</a:t>
            </a:r>
            <a:r>
              <a:rPr lang="en-US" sz="2400" b="1" dirty="0">
                <a:solidFill>
                  <a:srgbClr val="FF0000"/>
                </a:solidFill>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2A973E29-1B33-8B25-7C1E-0395AEBC4462}"/>
              </a:ext>
            </a:extLst>
          </p:cNvPr>
          <p:cNvSpPr txBox="1"/>
          <p:nvPr/>
        </p:nvSpPr>
        <p:spPr>
          <a:xfrm>
            <a:off x="412602" y="266830"/>
            <a:ext cx="9135578" cy="646331"/>
          </a:xfrm>
          <a:prstGeom prst="rect">
            <a:avLst/>
          </a:prstGeom>
          <a:noFill/>
        </p:spPr>
        <p:txBody>
          <a:bodyPr wrap="none" rtlCol="0">
            <a:spAutoFit/>
          </a:bodyPr>
          <a:lstStyle/>
          <a:p>
            <a:r>
              <a:rPr lang="en-US" sz="3600" dirty="0">
                <a:solidFill>
                  <a:srgbClr val="38336C"/>
                </a:solidFill>
              </a:rPr>
              <a:t>Background: Conditional Branch Predictor (CBP)</a:t>
            </a:r>
          </a:p>
        </p:txBody>
      </p:sp>
      <p:sp>
        <p:nvSpPr>
          <p:cNvPr id="2" name="Rounded Rectangle 1">
            <a:extLst>
              <a:ext uri="{FF2B5EF4-FFF2-40B4-BE49-F238E27FC236}">
                <a16:creationId xmlns:a16="http://schemas.microsoft.com/office/drawing/2014/main" id="{FD87ED84-5BA6-216F-30F4-E15D0BAB8EF6}"/>
              </a:ext>
            </a:extLst>
          </p:cNvPr>
          <p:cNvSpPr/>
          <p:nvPr/>
        </p:nvSpPr>
        <p:spPr>
          <a:xfrm>
            <a:off x="8766246" y="2559314"/>
            <a:ext cx="1587240" cy="301635"/>
          </a:xfrm>
          <a:prstGeom prst="roundRect">
            <a:avLst/>
          </a:prstGeom>
          <a:solidFill>
            <a:srgbClr val="397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Mostly Taken</a:t>
            </a:r>
          </a:p>
        </p:txBody>
      </p:sp>
      <p:sp>
        <p:nvSpPr>
          <p:cNvPr id="4" name="Rectangle 3">
            <a:extLst>
              <a:ext uri="{FF2B5EF4-FFF2-40B4-BE49-F238E27FC236}">
                <a16:creationId xmlns:a16="http://schemas.microsoft.com/office/drawing/2014/main" id="{792F7C08-9A98-0963-FC46-FD6F9B21F43C}"/>
              </a:ext>
            </a:extLst>
          </p:cNvPr>
          <p:cNvSpPr/>
          <p:nvPr/>
        </p:nvSpPr>
        <p:spPr>
          <a:xfrm>
            <a:off x="2490862" y="2492610"/>
            <a:ext cx="2614614" cy="49390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1FCDF9F-EC57-97A8-C9AE-CFE0F95102A8}"/>
              </a:ext>
            </a:extLst>
          </p:cNvPr>
          <p:cNvSpPr txBox="1"/>
          <p:nvPr/>
        </p:nvSpPr>
        <p:spPr>
          <a:xfrm>
            <a:off x="412602" y="942383"/>
            <a:ext cx="2058512" cy="523220"/>
          </a:xfrm>
          <a:prstGeom prst="rect">
            <a:avLst/>
          </a:prstGeom>
          <a:noFill/>
        </p:spPr>
        <p:txBody>
          <a:bodyPr wrap="none" rtlCol="0">
            <a:spAutoFit/>
          </a:bodyPr>
          <a:lstStyle/>
          <a:p>
            <a:r>
              <a:rPr lang="en-US" sz="2800" b="1" dirty="0"/>
              <a:t>Local </a:t>
            </a:r>
            <a:r>
              <a:rPr lang="en-US" sz="2800" dirty="0"/>
              <a:t>history</a:t>
            </a:r>
          </a:p>
        </p:txBody>
      </p:sp>
      <p:sp>
        <p:nvSpPr>
          <p:cNvPr id="15" name="Slide Number Placeholder 14">
            <a:extLst>
              <a:ext uri="{FF2B5EF4-FFF2-40B4-BE49-F238E27FC236}">
                <a16:creationId xmlns:a16="http://schemas.microsoft.com/office/drawing/2014/main" id="{5238A7CF-64A1-0FDB-E031-8CC2CCFA93EC}"/>
              </a:ext>
            </a:extLst>
          </p:cNvPr>
          <p:cNvSpPr>
            <a:spLocks noGrp="1"/>
          </p:cNvSpPr>
          <p:nvPr>
            <p:ph type="sldNum" sz="quarter" idx="12"/>
          </p:nvPr>
        </p:nvSpPr>
        <p:spPr/>
        <p:txBody>
          <a:bodyPr/>
          <a:lstStyle/>
          <a:p>
            <a:fld id="{EAEF51F3-7402-1E43-A52A-04D0BBC619AC}" type="slidenum">
              <a:rPr lang="en-US" smtClean="0"/>
              <a:t>13</a:t>
            </a:fld>
            <a:endParaRPr lang="en-US"/>
          </a:p>
        </p:txBody>
      </p:sp>
    </p:spTree>
    <p:extLst>
      <p:ext uri="{BB962C8B-B14F-4D97-AF65-F5344CB8AC3E}">
        <p14:creationId xmlns:p14="http://schemas.microsoft.com/office/powerpoint/2010/main" val="1637407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8" name="TextBox 7">
            <a:extLst>
              <a:ext uri="{FF2B5EF4-FFF2-40B4-BE49-F238E27FC236}">
                <a16:creationId xmlns:a16="http://schemas.microsoft.com/office/drawing/2014/main" id="{5836962F-45F6-2108-DBB1-B1F4FAFBE95A}"/>
              </a:ext>
            </a:extLst>
          </p:cNvPr>
          <p:cNvSpPr txBox="1"/>
          <p:nvPr/>
        </p:nvSpPr>
        <p:spPr>
          <a:xfrm>
            <a:off x="321616" y="1159852"/>
            <a:ext cx="4850943" cy="584775"/>
          </a:xfrm>
          <a:prstGeom prst="rect">
            <a:avLst/>
          </a:prstGeom>
          <a:noFill/>
        </p:spPr>
        <p:txBody>
          <a:bodyPr wrap="none" rtlCol="0">
            <a:spAutoFit/>
          </a:bodyPr>
          <a:lstStyle/>
          <a:p>
            <a:r>
              <a:rPr lang="en-US" sz="3200" dirty="0">
                <a:solidFill>
                  <a:schemeClr val="tx1">
                    <a:lumMod val="65000"/>
                    <a:lumOff val="35000"/>
                  </a:schemeClr>
                </a:solidFill>
                <a:sym typeface="Wingdings" pitchFamily="2" charset="2"/>
              </a:rPr>
              <a:t> </a:t>
            </a:r>
            <a:r>
              <a:rPr lang="en-US" sz="3200" dirty="0">
                <a:solidFill>
                  <a:schemeClr val="tx1">
                    <a:lumMod val="65000"/>
                    <a:lumOff val="35000"/>
                  </a:schemeClr>
                </a:solidFill>
              </a:rPr>
              <a:t>history-based predictors!</a:t>
            </a:r>
          </a:p>
        </p:txBody>
      </p:sp>
      <p:sp>
        <p:nvSpPr>
          <p:cNvPr id="11" name="TextBox 10">
            <a:extLst>
              <a:ext uri="{FF2B5EF4-FFF2-40B4-BE49-F238E27FC236}">
                <a16:creationId xmlns:a16="http://schemas.microsoft.com/office/drawing/2014/main" id="{2A61686C-E8A1-F94D-C8FA-0F4A2F131615}"/>
              </a:ext>
            </a:extLst>
          </p:cNvPr>
          <p:cNvSpPr txBox="1"/>
          <p:nvPr/>
        </p:nvSpPr>
        <p:spPr>
          <a:xfrm>
            <a:off x="474440" y="2484208"/>
            <a:ext cx="2237087" cy="523220"/>
          </a:xfrm>
          <a:prstGeom prst="rect">
            <a:avLst/>
          </a:prstGeom>
          <a:noFill/>
        </p:spPr>
        <p:txBody>
          <a:bodyPr wrap="none" rtlCol="0">
            <a:spAutoFit/>
          </a:bodyPr>
          <a:lstStyle/>
          <a:p>
            <a:r>
              <a:rPr lang="en-US" sz="2800" b="1" dirty="0"/>
              <a:t>Global </a:t>
            </a:r>
            <a:r>
              <a:rPr lang="en-US" sz="2800" dirty="0"/>
              <a:t>history</a:t>
            </a:r>
          </a:p>
        </p:txBody>
      </p:sp>
      <p:sp>
        <p:nvSpPr>
          <p:cNvPr id="12" name="Rectangle 11">
            <a:extLst>
              <a:ext uri="{FF2B5EF4-FFF2-40B4-BE49-F238E27FC236}">
                <a16:creationId xmlns:a16="http://schemas.microsoft.com/office/drawing/2014/main" id="{8742A52D-B06C-0AE7-276B-720776C1401D}"/>
              </a:ext>
            </a:extLst>
          </p:cNvPr>
          <p:cNvSpPr/>
          <p:nvPr/>
        </p:nvSpPr>
        <p:spPr>
          <a:xfrm>
            <a:off x="380157" y="2454168"/>
            <a:ext cx="2425655" cy="5833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672664D-9AEB-C63C-E458-8243AB70BAA4}"/>
              </a:ext>
            </a:extLst>
          </p:cNvPr>
          <p:cNvSpPr txBox="1"/>
          <p:nvPr/>
        </p:nvSpPr>
        <p:spPr>
          <a:xfrm>
            <a:off x="5081940" y="2454168"/>
            <a:ext cx="2028119" cy="1938992"/>
          </a:xfrm>
          <a:prstGeom prst="rect">
            <a:avLst/>
          </a:prstGeom>
          <a:noFill/>
        </p:spPr>
        <p:txBody>
          <a:bodyPr wrap="none" rtlCol="0">
            <a:spAutoFit/>
          </a:bodyPr>
          <a:lstStyle/>
          <a:p>
            <a:r>
              <a:rPr lang="en-US" sz="2400" b="1" dirty="0">
                <a:solidFill>
                  <a:srgbClr val="0070C0"/>
                </a:solidFill>
                <a:latin typeface="Courier New" panose="02070309020205020404" pitchFamily="49" charset="0"/>
                <a:cs typeface="Courier New" panose="02070309020205020404" pitchFamily="49" charset="0"/>
              </a:rPr>
              <a:t>if</a:t>
            </a:r>
            <a:r>
              <a:rPr lang="en-US" sz="2400" b="1" dirty="0">
                <a:solidFill>
                  <a:srgbClr val="FF0000"/>
                </a:solidFill>
                <a:latin typeface="Courier New" panose="02070309020205020404" pitchFamily="49" charset="0"/>
                <a:cs typeface="Courier New" panose="02070309020205020404" pitchFamily="49" charset="0"/>
              </a:rPr>
              <a:t> (</a:t>
            </a:r>
            <a:r>
              <a:rPr lang="en-US" sz="2400" b="1" dirty="0">
                <a:solidFill>
                  <a:srgbClr val="6B61B2"/>
                </a:solidFill>
                <a:latin typeface="Courier New" panose="02070309020205020404" pitchFamily="49" charset="0"/>
                <a:cs typeface="Courier New" panose="02070309020205020404" pitchFamily="49" charset="0"/>
              </a:rPr>
              <a:t>x </a:t>
            </a:r>
            <a:r>
              <a:rPr lang="en-US" sz="2400" b="1" dirty="0">
                <a:solidFill>
                  <a:srgbClr val="FF0000"/>
                </a:solidFill>
                <a:latin typeface="Courier New" panose="02070309020205020404" pitchFamily="49" charset="0"/>
                <a:cs typeface="Courier New" panose="02070309020205020404" pitchFamily="49" charset="0"/>
              </a:rPr>
              <a:t>&lt; </a:t>
            </a:r>
            <a:r>
              <a:rPr lang="en-US" sz="2400" b="1" dirty="0">
                <a:latin typeface="Courier New" panose="02070309020205020404" pitchFamily="49" charset="0"/>
                <a:cs typeface="Courier New" panose="02070309020205020404" pitchFamily="49" charset="0"/>
              </a:rPr>
              <a:t>8</a:t>
            </a:r>
            <a:r>
              <a:rPr lang="en-US" sz="2400" b="1" dirty="0">
                <a:solidFill>
                  <a:srgbClr val="FF0000"/>
                </a:solidFill>
                <a:latin typeface="Courier New" panose="02070309020205020404" pitchFamily="49" charset="0"/>
                <a:cs typeface="Courier New" panose="02070309020205020404" pitchFamily="49" charset="0"/>
              </a:rPr>
              <a:t>)</a:t>
            </a:r>
          </a:p>
          <a:p>
            <a:endParaRPr lang="en-US" sz="2400" b="1" dirty="0">
              <a:solidFill>
                <a:srgbClr val="FF0000"/>
              </a:solidFill>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a:t>
            </a:r>
          </a:p>
          <a:p>
            <a:endParaRPr lang="en-US" sz="2400" b="1" dirty="0">
              <a:solidFill>
                <a:srgbClr val="FF0000"/>
              </a:solidFill>
              <a:latin typeface="Courier New" panose="02070309020205020404" pitchFamily="49" charset="0"/>
              <a:cs typeface="Courier New" panose="02070309020205020404" pitchFamily="49" charset="0"/>
            </a:endParaRPr>
          </a:p>
          <a:p>
            <a:r>
              <a:rPr lang="en-US" sz="2400" b="1" dirty="0">
                <a:solidFill>
                  <a:srgbClr val="0070C0"/>
                </a:solidFill>
                <a:latin typeface="Courier New" panose="02070309020205020404" pitchFamily="49" charset="0"/>
                <a:cs typeface="Courier New" panose="02070309020205020404" pitchFamily="49" charset="0"/>
              </a:rPr>
              <a:t>if</a:t>
            </a:r>
            <a:r>
              <a:rPr lang="en-US" sz="2400" b="1" dirty="0">
                <a:solidFill>
                  <a:srgbClr val="FF0000"/>
                </a:solidFill>
                <a:latin typeface="Courier New" panose="02070309020205020404" pitchFamily="49" charset="0"/>
                <a:cs typeface="Courier New" panose="02070309020205020404" pitchFamily="49" charset="0"/>
              </a:rPr>
              <a:t> (</a:t>
            </a:r>
            <a:r>
              <a:rPr lang="en-US" sz="2400" b="1" dirty="0">
                <a:solidFill>
                  <a:srgbClr val="6B61B2"/>
                </a:solidFill>
                <a:latin typeface="Courier New" panose="02070309020205020404" pitchFamily="49" charset="0"/>
                <a:cs typeface="Courier New" panose="02070309020205020404" pitchFamily="49" charset="0"/>
              </a:rPr>
              <a:t>x </a:t>
            </a:r>
            <a:r>
              <a:rPr lang="en-US" sz="2400" b="1" dirty="0">
                <a:solidFill>
                  <a:srgbClr val="FF0000"/>
                </a:solidFill>
                <a:latin typeface="Courier New" panose="02070309020205020404" pitchFamily="49" charset="0"/>
                <a:cs typeface="Courier New" panose="02070309020205020404" pitchFamily="49" charset="0"/>
              </a:rPr>
              <a:t>&lt; </a:t>
            </a:r>
            <a:r>
              <a:rPr lang="en-US" sz="2400" b="1" dirty="0">
                <a:latin typeface="Courier New" panose="02070309020205020404" pitchFamily="49" charset="0"/>
                <a:cs typeface="Courier New" panose="02070309020205020404" pitchFamily="49" charset="0"/>
              </a:rPr>
              <a:t>9</a:t>
            </a:r>
            <a:r>
              <a:rPr lang="en-US" sz="2400" b="1" dirty="0">
                <a:solidFill>
                  <a:srgbClr val="FF0000"/>
                </a:solidFill>
                <a:latin typeface="Courier New" panose="02070309020205020404" pitchFamily="49" charset="0"/>
                <a:cs typeface="Courier New" panose="02070309020205020404" pitchFamily="49" charset="0"/>
              </a:rPr>
              <a:t>)</a:t>
            </a:r>
          </a:p>
        </p:txBody>
      </p:sp>
      <p:sp>
        <p:nvSpPr>
          <p:cNvPr id="27" name="Curved Left Arrow 26">
            <a:extLst>
              <a:ext uri="{FF2B5EF4-FFF2-40B4-BE49-F238E27FC236}">
                <a16:creationId xmlns:a16="http://schemas.microsoft.com/office/drawing/2014/main" id="{CC0A28D1-3022-8C89-CC59-B878BAE7229B}"/>
              </a:ext>
            </a:extLst>
          </p:cNvPr>
          <p:cNvSpPr/>
          <p:nvPr/>
        </p:nvSpPr>
        <p:spPr>
          <a:xfrm>
            <a:off x="7296017" y="2538579"/>
            <a:ext cx="1067866" cy="1854581"/>
          </a:xfrm>
          <a:prstGeom prst="curvedLeftArrow">
            <a:avLst/>
          </a:prstGeom>
          <a:solidFill>
            <a:srgbClr val="97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01CE9E29-2A77-15CA-45E5-41D05D12A894}"/>
              </a:ext>
            </a:extLst>
          </p:cNvPr>
          <p:cNvSpPr txBox="1"/>
          <p:nvPr/>
        </p:nvSpPr>
        <p:spPr>
          <a:xfrm>
            <a:off x="412602" y="266830"/>
            <a:ext cx="9135578" cy="646331"/>
          </a:xfrm>
          <a:prstGeom prst="rect">
            <a:avLst/>
          </a:prstGeom>
          <a:noFill/>
        </p:spPr>
        <p:txBody>
          <a:bodyPr wrap="none" rtlCol="0">
            <a:spAutoFit/>
          </a:bodyPr>
          <a:lstStyle/>
          <a:p>
            <a:r>
              <a:rPr lang="en-US" sz="3600" dirty="0">
                <a:solidFill>
                  <a:srgbClr val="38336C"/>
                </a:solidFill>
              </a:rPr>
              <a:t>Background: Conditional Branch Predictor (CBP)</a:t>
            </a:r>
          </a:p>
        </p:txBody>
      </p:sp>
      <p:sp>
        <p:nvSpPr>
          <p:cNvPr id="2" name="TextBox 1">
            <a:extLst>
              <a:ext uri="{FF2B5EF4-FFF2-40B4-BE49-F238E27FC236}">
                <a16:creationId xmlns:a16="http://schemas.microsoft.com/office/drawing/2014/main" id="{55FE0CA7-E7E3-A3E5-D766-0EAFF540CC3B}"/>
              </a:ext>
            </a:extLst>
          </p:cNvPr>
          <p:cNvSpPr txBox="1"/>
          <p:nvPr/>
        </p:nvSpPr>
        <p:spPr>
          <a:xfrm>
            <a:off x="8420054" y="3162054"/>
            <a:ext cx="1862048" cy="523220"/>
          </a:xfrm>
          <a:prstGeom prst="rect">
            <a:avLst/>
          </a:prstGeom>
          <a:noFill/>
        </p:spPr>
        <p:txBody>
          <a:bodyPr wrap="none" rtlCol="0">
            <a:spAutoFit/>
          </a:bodyPr>
          <a:lstStyle/>
          <a:p>
            <a:r>
              <a:rPr lang="en-US" sz="2800" b="1" dirty="0">
                <a:solidFill>
                  <a:srgbClr val="6B61B2"/>
                </a:solidFill>
              </a:rPr>
              <a:t>Correlation</a:t>
            </a:r>
          </a:p>
        </p:txBody>
      </p:sp>
      <p:cxnSp>
        <p:nvCxnSpPr>
          <p:cNvPr id="3" name="Straight Arrow Connector 2">
            <a:extLst>
              <a:ext uri="{FF2B5EF4-FFF2-40B4-BE49-F238E27FC236}">
                <a16:creationId xmlns:a16="http://schemas.microsoft.com/office/drawing/2014/main" id="{89898469-A0E6-AC58-6740-C02D52475853}"/>
              </a:ext>
            </a:extLst>
          </p:cNvPr>
          <p:cNvCxnSpPr>
            <a:cxnSpLocks/>
          </p:cNvCxnSpPr>
          <p:nvPr/>
        </p:nvCxnSpPr>
        <p:spPr>
          <a:xfrm>
            <a:off x="1009777" y="1744627"/>
            <a:ext cx="0" cy="600704"/>
          </a:xfrm>
          <a:prstGeom prst="straightConnector1">
            <a:avLst/>
          </a:prstGeom>
          <a:ln w="28575">
            <a:solidFill>
              <a:srgbClr val="6B61B2"/>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D71457-962A-63CC-5F3A-692871677324}"/>
              </a:ext>
            </a:extLst>
          </p:cNvPr>
          <p:cNvSpPr>
            <a:spLocks noGrp="1"/>
          </p:cNvSpPr>
          <p:nvPr>
            <p:ph type="sldNum" sz="quarter" idx="12"/>
          </p:nvPr>
        </p:nvSpPr>
        <p:spPr/>
        <p:txBody>
          <a:bodyPr/>
          <a:lstStyle/>
          <a:p>
            <a:fld id="{EAEF51F3-7402-1E43-A52A-04D0BBC619AC}" type="slidenum">
              <a:rPr lang="en-US" smtClean="0"/>
              <a:t>14</a:t>
            </a:fld>
            <a:endParaRPr lang="en-US"/>
          </a:p>
        </p:txBody>
      </p:sp>
    </p:spTree>
    <p:extLst>
      <p:ext uri="{BB962C8B-B14F-4D97-AF65-F5344CB8AC3E}">
        <p14:creationId xmlns:p14="http://schemas.microsoft.com/office/powerpoint/2010/main" val="3367859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5" name="TextBox 4">
            <a:extLst>
              <a:ext uri="{FF2B5EF4-FFF2-40B4-BE49-F238E27FC236}">
                <a16:creationId xmlns:a16="http://schemas.microsoft.com/office/drawing/2014/main" id="{CC2045F0-B8A9-25C9-910A-5ACB332E5943}"/>
              </a:ext>
            </a:extLst>
          </p:cNvPr>
          <p:cNvSpPr txBox="1"/>
          <p:nvPr/>
        </p:nvSpPr>
        <p:spPr>
          <a:xfrm>
            <a:off x="412602" y="266830"/>
            <a:ext cx="9135578" cy="646331"/>
          </a:xfrm>
          <a:prstGeom prst="rect">
            <a:avLst/>
          </a:prstGeom>
          <a:noFill/>
        </p:spPr>
        <p:txBody>
          <a:bodyPr wrap="none" rtlCol="0">
            <a:spAutoFit/>
          </a:bodyPr>
          <a:lstStyle/>
          <a:p>
            <a:r>
              <a:rPr lang="en-US" sz="3600" dirty="0">
                <a:solidFill>
                  <a:srgbClr val="38336C"/>
                </a:solidFill>
              </a:rPr>
              <a:t>Background: Conditional Branch Predictor (CBP)</a:t>
            </a:r>
          </a:p>
        </p:txBody>
      </p:sp>
      <p:grpSp>
        <p:nvGrpSpPr>
          <p:cNvPr id="7" name="Group 6">
            <a:extLst>
              <a:ext uri="{FF2B5EF4-FFF2-40B4-BE49-F238E27FC236}">
                <a16:creationId xmlns:a16="http://schemas.microsoft.com/office/drawing/2014/main" id="{69D565AE-0F38-5DF8-44A5-894A79ED2D90}"/>
              </a:ext>
            </a:extLst>
          </p:cNvPr>
          <p:cNvGrpSpPr/>
          <p:nvPr/>
        </p:nvGrpSpPr>
        <p:grpSpPr>
          <a:xfrm>
            <a:off x="3009800" y="2391370"/>
            <a:ext cx="6211059" cy="3482234"/>
            <a:chOff x="5216077" y="2271750"/>
            <a:chExt cx="6211059" cy="3482234"/>
          </a:xfrm>
        </p:grpSpPr>
        <p:pic>
          <p:nvPicPr>
            <p:cNvPr id="6" name="Picture 5">
              <a:extLst>
                <a:ext uri="{FF2B5EF4-FFF2-40B4-BE49-F238E27FC236}">
                  <a16:creationId xmlns:a16="http://schemas.microsoft.com/office/drawing/2014/main" id="{F3BC6CD1-D4DC-3F30-9763-7CB69F1D74B0}"/>
                </a:ext>
              </a:extLst>
            </p:cNvPr>
            <p:cNvPicPr>
              <a:picLocks noChangeAspect="1"/>
            </p:cNvPicPr>
            <p:nvPr/>
          </p:nvPicPr>
          <p:blipFill>
            <a:blip r:embed="rId4"/>
            <a:stretch>
              <a:fillRect/>
            </a:stretch>
          </p:blipFill>
          <p:spPr>
            <a:xfrm>
              <a:off x="5276037" y="2271750"/>
              <a:ext cx="6151099" cy="3482234"/>
            </a:xfrm>
            <a:prstGeom prst="rect">
              <a:avLst/>
            </a:prstGeom>
          </p:spPr>
        </p:pic>
        <p:sp>
          <p:nvSpPr>
            <p:cNvPr id="2" name="Rectangle 1">
              <a:extLst>
                <a:ext uri="{FF2B5EF4-FFF2-40B4-BE49-F238E27FC236}">
                  <a16:creationId xmlns:a16="http://schemas.microsoft.com/office/drawing/2014/main" id="{684BA983-5C28-5FA9-2869-ED10816E6AEB}"/>
                </a:ext>
              </a:extLst>
            </p:cNvPr>
            <p:cNvSpPr/>
            <p:nvPr/>
          </p:nvSpPr>
          <p:spPr>
            <a:xfrm>
              <a:off x="5216077" y="2345330"/>
              <a:ext cx="2813939" cy="7578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Table 3">
            <a:extLst>
              <a:ext uri="{FF2B5EF4-FFF2-40B4-BE49-F238E27FC236}">
                <a16:creationId xmlns:a16="http://schemas.microsoft.com/office/drawing/2014/main" id="{1784FAC2-9F80-B523-88CF-67F7805D87E3}"/>
              </a:ext>
            </a:extLst>
          </p:cNvPr>
          <p:cNvGraphicFramePr>
            <a:graphicFrameLocks noGrp="1"/>
          </p:cNvGraphicFramePr>
          <p:nvPr>
            <p:extLst>
              <p:ext uri="{D42A27DB-BD31-4B8C-83A1-F6EECF244321}">
                <p14:modId xmlns:p14="http://schemas.microsoft.com/office/powerpoint/2010/main" val="2493247679"/>
              </p:ext>
            </p:extLst>
          </p:nvPr>
        </p:nvGraphicFramePr>
        <p:xfrm>
          <a:off x="6703248" y="2896041"/>
          <a:ext cx="2334684" cy="365760"/>
        </p:xfrm>
        <a:graphic>
          <a:graphicData uri="http://schemas.openxmlformats.org/drawingml/2006/table">
            <a:tbl>
              <a:tblPr firstRow="1" bandRow="1">
                <a:tableStyleId>{5C22544A-7EE6-4342-B048-85BDC9FD1C3A}</a:tableStyleId>
              </a:tblPr>
              <a:tblGrid>
                <a:gridCol w="389114">
                  <a:extLst>
                    <a:ext uri="{9D8B030D-6E8A-4147-A177-3AD203B41FA5}">
                      <a16:colId xmlns:a16="http://schemas.microsoft.com/office/drawing/2014/main" val="4039249956"/>
                    </a:ext>
                  </a:extLst>
                </a:gridCol>
                <a:gridCol w="389114">
                  <a:extLst>
                    <a:ext uri="{9D8B030D-6E8A-4147-A177-3AD203B41FA5}">
                      <a16:colId xmlns:a16="http://schemas.microsoft.com/office/drawing/2014/main" val="3548953395"/>
                    </a:ext>
                  </a:extLst>
                </a:gridCol>
                <a:gridCol w="389114">
                  <a:extLst>
                    <a:ext uri="{9D8B030D-6E8A-4147-A177-3AD203B41FA5}">
                      <a16:colId xmlns:a16="http://schemas.microsoft.com/office/drawing/2014/main" val="2466534462"/>
                    </a:ext>
                  </a:extLst>
                </a:gridCol>
                <a:gridCol w="389114">
                  <a:extLst>
                    <a:ext uri="{9D8B030D-6E8A-4147-A177-3AD203B41FA5}">
                      <a16:colId xmlns:a16="http://schemas.microsoft.com/office/drawing/2014/main" val="2487422898"/>
                    </a:ext>
                  </a:extLst>
                </a:gridCol>
                <a:gridCol w="389114">
                  <a:extLst>
                    <a:ext uri="{9D8B030D-6E8A-4147-A177-3AD203B41FA5}">
                      <a16:colId xmlns:a16="http://schemas.microsoft.com/office/drawing/2014/main" val="2449439566"/>
                    </a:ext>
                  </a:extLst>
                </a:gridCol>
                <a:gridCol w="389114">
                  <a:extLst>
                    <a:ext uri="{9D8B030D-6E8A-4147-A177-3AD203B41FA5}">
                      <a16:colId xmlns:a16="http://schemas.microsoft.com/office/drawing/2014/main" val="4256142536"/>
                    </a:ext>
                  </a:extLst>
                </a:gridCol>
              </a:tblGrid>
              <a:tr h="268975">
                <a:tc>
                  <a:txBody>
                    <a:bodyPr/>
                    <a:lstStyle/>
                    <a:p>
                      <a:pPr algn="ctr"/>
                      <a:endParaRPr lang="en-US" dirty="0">
                        <a:solidFill>
                          <a:schemeClr val="bg1"/>
                        </a:solidFill>
                      </a:endParaRPr>
                    </a:p>
                  </a:txBody>
                  <a:tcPr>
                    <a:solidFill>
                      <a:srgbClr val="6B61B2"/>
                    </a:solidFill>
                  </a:tcPr>
                </a:tc>
                <a:tc>
                  <a:txBody>
                    <a:bodyPr/>
                    <a:lstStyle/>
                    <a:p>
                      <a:pPr algn="ctr"/>
                      <a:r>
                        <a:rPr lang="en-US" dirty="0">
                          <a:solidFill>
                            <a:schemeClr val="bg1"/>
                          </a:solidFill>
                        </a:rPr>
                        <a:t>…</a:t>
                      </a:r>
                    </a:p>
                  </a:txBody>
                  <a:tcPr>
                    <a:solidFill>
                      <a:srgbClr val="6B61B2"/>
                    </a:solidFill>
                  </a:tcPr>
                </a:tc>
                <a:tc>
                  <a:txBody>
                    <a:bodyPr/>
                    <a:lstStyle/>
                    <a:p>
                      <a:pPr algn="ctr"/>
                      <a:endParaRPr lang="en-US" dirty="0">
                        <a:solidFill>
                          <a:schemeClr val="bg1"/>
                        </a:solidFill>
                      </a:endParaRPr>
                    </a:p>
                  </a:txBody>
                  <a:tcPr>
                    <a:solidFill>
                      <a:srgbClr val="6B61B2"/>
                    </a:solidFill>
                  </a:tcPr>
                </a:tc>
                <a:tc>
                  <a:txBody>
                    <a:bodyPr/>
                    <a:lstStyle/>
                    <a:p>
                      <a:pPr algn="ctr"/>
                      <a:endParaRPr lang="en-US" dirty="0">
                        <a:solidFill>
                          <a:schemeClr val="bg1"/>
                        </a:solidFill>
                      </a:endParaRPr>
                    </a:p>
                  </a:txBody>
                  <a:tcPr>
                    <a:solidFill>
                      <a:srgbClr val="6B61B2"/>
                    </a:solidFill>
                  </a:tcPr>
                </a:tc>
                <a:tc>
                  <a:txBody>
                    <a:bodyPr/>
                    <a:lstStyle/>
                    <a:p>
                      <a:pPr algn="ctr"/>
                      <a:endParaRPr lang="en-US" dirty="0">
                        <a:solidFill>
                          <a:schemeClr val="bg1"/>
                        </a:solidFill>
                      </a:endParaRPr>
                    </a:p>
                  </a:txBody>
                  <a:tcPr>
                    <a:solidFill>
                      <a:srgbClr val="6B61B2"/>
                    </a:solidFill>
                  </a:tcPr>
                </a:tc>
                <a:tc>
                  <a:txBody>
                    <a:bodyPr/>
                    <a:lstStyle/>
                    <a:p>
                      <a:pPr algn="ctr"/>
                      <a:endParaRPr lang="en-US" dirty="0">
                        <a:solidFill>
                          <a:schemeClr val="bg1"/>
                        </a:solidFill>
                      </a:endParaRPr>
                    </a:p>
                  </a:txBody>
                  <a:tcPr>
                    <a:solidFill>
                      <a:srgbClr val="6B61B2"/>
                    </a:solidFill>
                  </a:tcPr>
                </a:tc>
                <a:extLst>
                  <a:ext uri="{0D108BD9-81ED-4DB2-BD59-A6C34878D82A}">
                    <a16:rowId xmlns:a16="http://schemas.microsoft.com/office/drawing/2014/main" val="1264281673"/>
                  </a:ext>
                </a:extLst>
              </a:tr>
            </a:tbl>
          </a:graphicData>
        </a:graphic>
      </p:graphicFrame>
      <p:sp>
        <p:nvSpPr>
          <p:cNvPr id="9" name="TextBox 8">
            <a:extLst>
              <a:ext uri="{FF2B5EF4-FFF2-40B4-BE49-F238E27FC236}">
                <a16:creationId xmlns:a16="http://schemas.microsoft.com/office/drawing/2014/main" id="{A2D98CF8-0689-15CF-CFB5-A3084B1B8E88}"/>
              </a:ext>
            </a:extLst>
          </p:cNvPr>
          <p:cNvSpPr txBox="1"/>
          <p:nvPr/>
        </p:nvSpPr>
        <p:spPr>
          <a:xfrm>
            <a:off x="4610398" y="2800136"/>
            <a:ext cx="2082301" cy="461665"/>
          </a:xfrm>
          <a:prstGeom prst="rect">
            <a:avLst/>
          </a:prstGeom>
          <a:noFill/>
        </p:spPr>
        <p:txBody>
          <a:bodyPr wrap="none" rtlCol="0">
            <a:spAutoFit/>
          </a:bodyPr>
          <a:lstStyle/>
          <a:p>
            <a:r>
              <a:rPr lang="en-US" sz="2400" b="1" dirty="0"/>
              <a:t>Global History:</a:t>
            </a:r>
          </a:p>
        </p:txBody>
      </p:sp>
      <p:sp>
        <p:nvSpPr>
          <p:cNvPr id="13" name="TextBox 12">
            <a:extLst>
              <a:ext uri="{FF2B5EF4-FFF2-40B4-BE49-F238E27FC236}">
                <a16:creationId xmlns:a16="http://schemas.microsoft.com/office/drawing/2014/main" id="{9E468B4F-0128-62C3-0183-EDBA029502F2}"/>
              </a:ext>
            </a:extLst>
          </p:cNvPr>
          <p:cNvSpPr txBox="1"/>
          <p:nvPr/>
        </p:nvSpPr>
        <p:spPr>
          <a:xfrm>
            <a:off x="2426365" y="2777906"/>
            <a:ext cx="2121991" cy="461665"/>
          </a:xfrm>
          <a:prstGeom prst="rect">
            <a:avLst/>
          </a:prstGeom>
          <a:noFill/>
        </p:spPr>
        <p:txBody>
          <a:bodyPr wrap="none" rtlCol="0">
            <a:spAutoFit/>
          </a:bodyPr>
          <a:lstStyle/>
          <a:p>
            <a:r>
              <a:rPr lang="en-US" sz="2400" dirty="0"/>
              <a:t>Branch Address</a:t>
            </a:r>
          </a:p>
        </p:txBody>
      </p:sp>
      <p:sp>
        <p:nvSpPr>
          <p:cNvPr id="14" name="TextBox 13">
            <a:extLst>
              <a:ext uri="{FF2B5EF4-FFF2-40B4-BE49-F238E27FC236}">
                <a16:creationId xmlns:a16="http://schemas.microsoft.com/office/drawing/2014/main" id="{6FF452F8-94D0-E3D9-B05B-633A275BE1FF}"/>
              </a:ext>
            </a:extLst>
          </p:cNvPr>
          <p:cNvSpPr txBox="1"/>
          <p:nvPr/>
        </p:nvSpPr>
        <p:spPr>
          <a:xfrm>
            <a:off x="8725073" y="2280614"/>
            <a:ext cx="1023806" cy="523220"/>
          </a:xfrm>
          <a:prstGeom prst="rect">
            <a:avLst/>
          </a:prstGeom>
          <a:noFill/>
        </p:spPr>
        <p:txBody>
          <a:bodyPr wrap="none" rtlCol="0">
            <a:spAutoFit/>
          </a:bodyPr>
          <a:lstStyle/>
          <a:p>
            <a:pPr algn="ctr"/>
            <a:r>
              <a:rPr lang="en-US" sz="1400" b="1" dirty="0"/>
              <a:t>Last</a:t>
            </a:r>
            <a:r>
              <a:rPr lang="en-US" sz="1400" dirty="0"/>
              <a:t> Branch</a:t>
            </a:r>
          </a:p>
          <a:p>
            <a:pPr algn="ctr"/>
            <a:r>
              <a:rPr lang="en-US" sz="1400" dirty="0"/>
              <a:t>History</a:t>
            </a:r>
          </a:p>
        </p:txBody>
      </p:sp>
      <p:cxnSp>
        <p:nvCxnSpPr>
          <p:cNvPr id="16" name="Straight Arrow Connector 15">
            <a:extLst>
              <a:ext uri="{FF2B5EF4-FFF2-40B4-BE49-F238E27FC236}">
                <a16:creationId xmlns:a16="http://schemas.microsoft.com/office/drawing/2014/main" id="{E5908242-F7E4-0258-B052-166D7CA3B2EA}"/>
              </a:ext>
            </a:extLst>
          </p:cNvPr>
          <p:cNvCxnSpPr>
            <a:cxnSpLocks/>
          </p:cNvCxnSpPr>
          <p:nvPr/>
        </p:nvCxnSpPr>
        <p:spPr>
          <a:xfrm flipV="1">
            <a:off x="8867204" y="2575785"/>
            <a:ext cx="0" cy="338805"/>
          </a:xfrm>
          <a:prstGeom prst="straightConnector1">
            <a:avLst/>
          </a:prstGeom>
          <a:ln w="28575">
            <a:solidFill>
              <a:srgbClr val="0D0D0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162C576-F3EA-6A3B-57C4-07E830D15743}"/>
              </a:ext>
            </a:extLst>
          </p:cNvPr>
          <p:cNvCxnSpPr>
            <a:cxnSpLocks/>
          </p:cNvCxnSpPr>
          <p:nvPr/>
        </p:nvCxnSpPr>
        <p:spPr>
          <a:xfrm flipH="1" flipV="1">
            <a:off x="8439507" y="1825346"/>
            <a:ext cx="1" cy="1077116"/>
          </a:xfrm>
          <a:prstGeom prst="straightConnector1">
            <a:avLst/>
          </a:prstGeom>
          <a:ln w="28575">
            <a:solidFill>
              <a:srgbClr val="0D0D0D"/>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9F42238-BA13-FA52-B582-7480E8DB6827}"/>
              </a:ext>
            </a:extLst>
          </p:cNvPr>
          <p:cNvSpPr txBox="1"/>
          <p:nvPr/>
        </p:nvSpPr>
        <p:spPr>
          <a:xfrm>
            <a:off x="8207023" y="1574074"/>
            <a:ext cx="1320361" cy="523220"/>
          </a:xfrm>
          <a:prstGeom prst="rect">
            <a:avLst/>
          </a:prstGeom>
          <a:noFill/>
        </p:spPr>
        <p:txBody>
          <a:bodyPr wrap="none" rtlCol="0">
            <a:spAutoFit/>
          </a:bodyPr>
          <a:lstStyle/>
          <a:p>
            <a:pPr algn="ctr"/>
            <a:r>
              <a:rPr lang="en-US" sz="1400" b="1" dirty="0"/>
              <a:t>2</a:t>
            </a:r>
            <a:r>
              <a:rPr lang="en-US" sz="1400" b="1" baseline="30000" dirty="0"/>
              <a:t>nd</a:t>
            </a:r>
            <a:r>
              <a:rPr lang="en-US" sz="1400" dirty="0"/>
              <a:t> Last Branch</a:t>
            </a:r>
          </a:p>
          <a:p>
            <a:pPr algn="ctr"/>
            <a:r>
              <a:rPr lang="en-US" sz="1400" dirty="0"/>
              <a:t>History</a:t>
            </a:r>
          </a:p>
        </p:txBody>
      </p:sp>
      <p:cxnSp>
        <p:nvCxnSpPr>
          <p:cNvPr id="31" name="Straight Arrow Connector 30">
            <a:extLst>
              <a:ext uri="{FF2B5EF4-FFF2-40B4-BE49-F238E27FC236}">
                <a16:creationId xmlns:a16="http://schemas.microsoft.com/office/drawing/2014/main" id="{B363ED5D-E797-9DC2-AB37-FBF0F1E50088}"/>
              </a:ext>
            </a:extLst>
          </p:cNvPr>
          <p:cNvCxnSpPr>
            <a:cxnSpLocks/>
          </p:cNvCxnSpPr>
          <p:nvPr/>
        </p:nvCxnSpPr>
        <p:spPr>
          <a:xfrm flipV="1">
            <a:off x="8055198" y="2563657"/>
            <a:ext cx="0" cy="338805"/>
          </a:xfrm>
          <a:prstGeom prst="straightConnector1">
            <a:avLst/>
          </a:prstGeom>
          <a:ln w="28575">
            <a:solidFill>
              <a:srgbClr val="0D0D0D"/>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DA86717-9C0E-5CFE-36A2-620FADC4FBAB}"/>
              </a:ext>
            </a:extLst>
          </p:cNvPr>
          <p:cNvSpPr txBox="1"/>
          <p:nvPr/>
        </p:nvSpPr>
        <p:spPr>
          <a:xfrm>
            <a:off x="7021215" y="2254686"/>
            <a:ext cx="1297855" cy="523220"/>
          </a:xfrm>
          <a:prstGeom prst="rect">
            <a:avLst/>
          </a:prstGeom>
          <a:noFill/>
        </p:spPr>
        <p:txBody>
          <a:bodyPr wrap="none" rtlCol="0">
            <a:spAutoFit/>
          </a:bodyPr>
          <a:lstStyle/>
          <a:p>
            <a:pPr algn="ctr"/>
            <a:r>
              <a:rPr lang="en-US" sz="1400" b="1" dirty="0"/>
              <a:t>3</a:t>
            </a:r>
            <a:r>
              <a:rPr lang="en-US" sz="1400" b="1" baseline="30000" dirty="0"/>
              <a:t>rd</a:t>
            </a:r>
            <a:r>
              <a:rPr lang="en-US" sz="1400" dirty="0"/>
              <a:t> Last Branch</a:t>
            </a:r>
          </a:p>
          <a:p>
            <a:pPr algn="ctr"/>
            <a:r>
              <a:rPr lang="en-US" sz="1400" dirty="0"/>
              <a:t>History</a:t>
            </a:r>
          </a:p>
        </p:txBody>
      </p:sp>
      <p:sp>
        <p:nvSpPr>
          <p:cNvPr id="33" name="TextBox 32">
            <a:extLst>
              <a:ext uri="{FF2B5EF4-FFF2-40B4-BE49-F238E27FC236}">
                <a16:creationId xmlns:a16="http://schemas.microsoft.com/office/drawing/2014/main" id="{3E3EB2A1-C5D4-A6B7-898C-D31815776C81}"/>
              </a:ext>
            </a:extLst>
          </p:cNvPr>
          <p:cNvSpPr txBox="1"/>
          <p:nvPr/>
        </p:nvSpPr>
        <p:spPr>
          <a:xfrm>
            <a:off x="412602" y="982007"/>
            <a:ext cx="2237087" cy="523220"/>
          </a:xfrm>
          <a:prstGeom prst="rect">
            <a:avLst/>
          </a:prstGeom>
          <a:noFill/>
        </p:spPr>
        <p:txBody>
          <a:bodyPr wrap="none" rtlCol="0">
            <a:spAutoFit/>
          </a:bodyPr>
          <a:lstStyle/>
          <a:p>
            <a:r>
              <a:rPr lang="en-US" sz="2800" b="1" dirty="0"/>
              <a:t>Global </a:t>
            </a:r>
            <a:r>
              <a:rPr lang="en-US" sz="2800" dirty="0"/>
              <a:t>history</a:t>
            </a:r>
          </a:p>
        </p:txBody>
      </p:sp>
      <p:sp>
        <p:nvSpPr>
          <p:cNvPr id="35" name="Slide Number Placeholder 34">
            <a:extLst>
              <a:ext uri="{FF2B5EF4-FFF2-40B4-BE49-F238E27FC236}">
                <a16:creationId xmlns:a16="http://schemas.microsoft.com/office/drawing/2014/main" id="{C8D8E0E7-3EF8-8CDB-142A-8ED3DDCC45A2}"/>
              </a:ext>
            </a:extLst>
          </p:cNvPr>
          <p:cNvSpPr>
            <a:spLocks noGrp="1"/>
          </p:cNvSpPr>
          <p:nvPr>
            <p:ph type="sldNum" sz="quarter" idx="12"/>
          </p:nvPr>
        </p:nvSpPr>
        <p:spPr/>
        <p:txBody>
          <a:bodyPr/>
          <a:lstStyle/>
          <a:p>
            <a:fld id="{EAEF51F3-7402-1E43-A52A-04D0BBC619AC}" type="slidenum">
              <a:rPr lang="en-US" smtClean="0"/>
              <a:t>15</a:t>
            </a:fld>
            <a:endParaRPr lang="en-US"/>
          </a:p>
        </p:txBody>
      </p:sp>
    </p:spTree>
    <p:extLst>
      <p:ext uri="{BB962C8B-B14F-4D97-AF65-F5344CB8AC3E}">
        <p14:creationId xmlns:p14="http://schemas.microsoft.com/office/powerpoint/2010/main" val="484371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pic>
        <p:nvPicPr>
          <p:cNvPr id="20" name="Picture 19">
            <a:extLst>
              <a:ext uri="{FF2B5EF4-FFF2-40B4-BE49-F238E27FC236}">
                <a16:creationId xmlns:a16="http://schemas.microsoft.com/office/drawing/2014/main" id="{16D89BF6-2117-396C-46AF-1D0ED0C1B375}"/>
              </a:ext>
            </a:extLst>
          </p:cNvPr>
          <p:cNvPicPr>
            <a:picLocks noChangeAspect="1"/>
          </p:cNvPicPr>
          <p:nvPr/>
        </p:nvPicPr>
        <p:blipFill>
          <a:blip r:embed="rId4"/>
          <a:stretch>
            <a:fillRect/>
          </a:stretch>
        </p:blipFill>
        <p:spPr>
          <a:xfrm>
            <a:off x="2625391" y="2087280"/>
            <a:ext cx="7283644" cy="4278644"/>
          </a:xfrm>
          <a:prstGeom prst="rect">
            <a:avLst/>
          </a:prstGeom>
        </p:spPr>
      </p:pic>
      <p:sp>
        <p:nvSpPr>
          <p:cNvPr id="24" name="TextBox 23">
            <a:extLst>
              <a:ext uri="{FF2B5EF4-FFF2-40B4-BE49-F238E27FC236}">
                <a16:creationId xmlns:a16="http://schemas.microsoft.com/office/drawing/2014/main" id="{35733A09-93CF-4CF9-5795-836AD01F1303}"/>
              </a:ext>
            </a:extLst>
          </p:cNvPr>
          <p:cNvSpPr txBox="1"/>
          <p:nvPr/>
        </p:nvSpPr>
        <p:spPr>
          <a:xfrm rot="16200000">
            <a:off x="1664966" y="3569297"/>
            <a:ext cx="1576907" cy="369332"/>
          </a:xfrm>
          <a:prstGeom prst="rect">
            <a:avLst/>
          </a:prstGeom>
          <a:noFill/>
        </p:spPr>
        <p:txBody>
          <a:bodyPr wrap="none" rtlCol="0">
            <a:spAutoFit/>
          </a:bodyPr>
          <a:lstStyle/>
          <a:p>
            <a:r>
              <a:rPr lang="en-US" dirty="0"/>
              <a:t>Local Predictor</a:t>
            </a:r>
          </a:p>
        </p:txBody>
      </p:sp>
      <p:sp>
        <p:nvSpPr>
          <p:cNvPr id="25" name="Rectangle 24">
            <a:extLst>
              <a:ext uri="{FF2B5EF4-FFF2-40B4-BE49-F238E27FC236}">
                <a16:creationId xmlns:a16="http://schemas.microsoft.com/office/drawing/2014/main" id="{11577364-A938-C99A-416E-5E7D39ED5A8E}"/>
              </a:ext>
            </a:extLst>
          </p:cNvPr>
          <p:cNvSpPr/>
          <p:nvPr/>
        </p:nvSpPr>
        <p:spPr>
          <a:xfrm>
            <a:off x="2764286" y="2027887"/>
            <a:ext cx="7144749" cy="5833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0DFD6D-9684-3396-D595-A9C7ED281E28}"/>
              </a:ext>
            </a:extLst>
          </p:cNvPr>
          <p:cNvSpPr txBox="1"/>
          <p:nvPr/>
        </p:nvSpPr>
        <p:spPr>
          <a:xfrm>
            <a:off x="412602" y="266830"/>
            <a:ext cx="9135578" cy="646331"/>
          </a:xfrm>
          <a:prstGeom prst="rect">
            <a:avLst/>
          </a:prstGeom>
          <a:noFill/>
        </p:spPr>
        <p:txBody>
          <a:bodyPr wrap="none" rtlCol="0">
            <a:spAutoFit/>
          </a:bodyPr>
          <a:lstStyle/>
          <a:p>
            <a:r>
              <a:rPr lang="en-US" sz="3600" dirty="0">
                <a:solidFill>
                  <a:srgbClr val="38336C"/>
                </a:solidFill>
              </a:rPr>
              <a:t>State-of-the-art: </a:t>
            </a:r>
            <a:r>
              <a:rPr lang="en-US" sz="3600" b="1" dirty="0">
                <a:solidFill>
                  <a:srgbClr val="38336C"/>
                </a:solidFill>
              </a:rPr>
              <a:t>TAGE</a:t>
            </a:r>
            <a:r>
              <a:rPr lang="en-US" sz="3600" dirty="0">
                <a:solidFill>
                  <a:srgbClr val="38336C"/>
                </a:solidFill>
              </a:rPr>
              <a:t> predictor (local + global)</a:t>
            </a:r>
          </a:p>
        </p:txBody>
      </p:sp>
      <p:sp>
        <p:nvSpPr>
          <p:cNvPr id="2" name="TextBox 1">
            <a:extLst>
              <a:ext uri="{FF2B5EF4-FFF2-40B4-BE49-F238E27FC236}">
                <a16:creationId xmlns:a16="http://schemas.microsoft.com/office/drawing/2014/main" id="{2978516E-9EBC-E114-6706-EEA1337DD3DF}"/>
              </a:ext>
            </a:extLst>
          </p:cNvPr>
          <p:cNvSpPr txBox="1"/>
          <p:nvPr/>
        </p:nvSpPr>
        <p:spPr>
          <a:xfrm>
            <a:off x="6045739" y="1555228"/>
            <a:ext cx="1988045" cy="461665"/>
          </a:xfrm>
          <a:prstGeom prst="rect">
            <a:avLst/>
          </a:prstGeom>
          <a:noFill/>
        </p:spPr>
        <p:txBody>
          <a:bodyPr wrap="none" rtlCol="0">
            <a:spAutoFit/>
          </a:bodyPr>
          <a:lstStyle/>
          <a:p>
            <a:r>
              <a:rPr lang="en-US" sz="2400" b="1" dirty="0"/>
              <a:t>L</a:t>
            </a:r>
            <a:r>
              <a:rPr lang="en-US" sz="2400" b="1" baseline="-25000" dirty="0"/>
              <a:t>1</a:t>
            </a:r>
            <a:r>
              <a:rPr lang="en-US" sz="2400" b="1" dirty="0"/>
              <a:t> &lt; L</a:t>
            </a:r>
            <a:r>
              <a:rPr lang="en-US" sz="2400" b="1" baseline="-25000" dirty="0"/>
              <a:t>2</a:t>
            </a:r>
            <a:r>
              <a:rPr lang="en-US" sz="2400" b="1" dirty="0"/>
              <a:t> &lt; … &lt; L</a:t>
            </a:r>
            <a:r>
              <a:rPr lang="en-US" sz="2400" b="1" baseline="-25000" dirty="0"/>
              <a:t>n</a:t>
            </a:r>
          </a:p>
        </p:txBody>
      </p:sp>
      <p:sp>
        <p:nvSpPr>
          <p:cNvPr id="4" name="TextBox 3">
            <a:extLst>
              <a:ext uri="{FF2B5EF4-FFF2-40B4-BE49-F238E27FC236}">
                <a16:creationId xmlns:a16="http://schemas.microsoft.com/office/drawing/2014/main" id="{74D1CA69-6CBA-6ED7-3C94-7FD7F2590BC0}"/>
              </a:ext>
            </a:extLst>
          </p:cNvPr>
          <p:cNvSpPr txBox="1"/>
          <p:nvPr/>
        </p:nvSpPr>
        <p:spPr>
          <a:xfrm>
            <a:off x="8208067" y="1627777"/>
            <a:ext cx="1839863" cy="400110"/>
          </a:xfrm>
          <a:prstGeom prst="rect">
            <a:avLst/>
          </a:prstGeom>
          <a:noFill/>
        </p:spPr>
        <p:txBody>
          <a:bodyPr wrap="none" rtlCol="0">
            <a:spAutoFit/>
          </a:bodyPr>
          <a:lstStyle/>
          <a:p>
            <a:r>
              <a:rPr lang="en-US" sz="2000" b="1" dirty="0">
                <a:solidFill>
                  <a:srgbClr val="FF0000"/>
                </a:solidFill>
              </a:rPr>
              <a:t>Far correlations</a:t>
            </a:r>
          </a:p>
        </p:txBody>
      </p:sp>
      <p:sp>
        <p:nvSpPr>
          <p:cNvPr id="5" name="TextBox 4">
            <a:extLst>
              <a:ext uri="{FF2B5EF4-FFF2-40B4-BE49-F238E27FC236}">
                <a16:creationId xmlns:a16="http://schemas.microsoft.com/office/drawing/2014/main" id="{9511F2F8-6766-8AF2-FC8A-F60C074745CC}"/>
              </a:ext>
            </a:extLst>
          </p:cNvPr>
          <p:cNvSpPr txBox="1"/>
          <p:nvPr/>
        </p:nvSpPr>
        <p:spPr>
          <a:xfrm>
            <a:off x="3843466" y="1657474"/>
            <a:ext cx="2027991" cy="400110"/>
          </a:xfrm>
          <a:prstGeom prst="rect">
            <a:avLst/>
          </a:prstGeom>
          <a:noFill/>
        </p:spPr>
        <p:txBody>
          <a:bodyPr wrap="none" rtlCol="0">
            <a:spAutoFit/>
          </a:bodyPr>
          <a:lstStyle/>
          <a:p>
            <a:r>
              <a:rPr lang="en-US" sz="2000" b="1" dirty="0">
                <a:solidFill>
                  <a:srgbClr val="FF0000"/>
                </a:solidFill>
              </a:rPr>
              <a:t>Near correlations</a:t>
            </a:r>
          </a:p>
        </p:txBody>
      </p:sp>
      <p:sp>
        <p:nvSpPr>
          <p:cNvPr id="7" name="TextBox 6">
            <a:extLst>
              <a:ext uri="{FF2B5EF4-FFF2-40B4-BE49-F238E27FC236}">
                <a16:creationId xmlns:a16="http://schemas.microsoft.com/office/drawing/2014/main" id="{DD8E95C6-3D4F-F4CD-F569-740BE56FD809}"/>
              </a:ext>
            </a:extLst>
          </p:cNvPr>
          <p:cNvSpPr txBox="1"/>
          <p:nvPr/>
        </p:nvSpPr>
        <p:spPr>
          <a:xfrm>
            <a:off x="2684105" y="1647160"/>
            <a:ext cx="726609" cy="400110"/>
          </a:xfrm>
          <a:prstGeom prst="rect">
            <a:avLst/>
          </a:prstGeom>
          <a:noFill/>
        </p:spPr>
        <p:txBody>
          <a:bodyPr wrap="none" rtlCol="0">
            <a:spAutoFit/>
          </a:bodyPr>
          <a:lstStyle/>
          <a:p>
            <a:r>
              <a:rPr lang="en-US" sz="2000" b="1" dirty="0">
                <a:solidFill>
                  <a:srgbClr val="FF0000"/>
                </a:solidFill>
              </a:rPr>
              <a:t>Local</a:t>
            </a:r>
          </a:p>
        </p:txBody>
      </p:sp>
      <p:sp>
        <p:nvSpPr>
          <p:cNvPr id="9" name="Slide Number Placeholder 8">
            <a:extLst>
              <a:ext uri="{FF2B5EF4-FFF2-40B4-BE49-F238E27FC236}">
                <a16:creationId xmlns:a16="http://schemas.microsoft.com/office/drawing/2014/main" id="{E81BAE50-7251-B059-4B93-1CCB38A53757}"/>
              </a:ext>
            </a:extLst>
          </p:cNvPr>
          <p:cNvSpPr>
            <a:spLocks noGrp="1"/>
          </p:cNvSpPr>
          <p:nvPr>
            <p:ph type="sldNum" sz="quarter" idx="12"/>
          </p:nvPr>
        </p:nvSpPr>
        <p:spPr/>
        <p:txBody>
          <a:bodyPr/>
          <a:lstStyle/>
          <a:p>
            <a:fld id="{EAEF51F3-7402-1E43-A52A-04D0BBC619AC}" type="slidenum">
              <a:rPr lang="en-US" smtClean="0"/>
              <a:t>16</a:t>
            </a:fld>
            <a:endParaRPr lang="en-US"/>
          </a:p>
        </p:txBody>
      </p:sp>
    </p:spTree>
    <p:extLst>
      <p:ext uri="{BB962C8B-B14F-4D97-AF65-F5344CB8AC3E}">
        <p14:creationId xmlns:p14="http://schemas.microsoft.com/office/powerpoint/2010/main" val="3613509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972241" cy="646331"/>
          </a:xfrm>
          <a:prstGeom prst="rect">
            <a:avLst/>
          </a:prstGeom>
          <a:noFill/>
        </p:spPr>
        <p:txBody>
          <a:bodyPr wrap="none" rtlCol="0">
            <a:spAutoFit/>
          </a:bodyPr>
          <a:lstStyle/>
          <a:p>
            <a:r>
              <a:rPr lang="en-US" sz="3600" dirty="0">
                <a:solidFill>
                  <a:srgbClr val="38336C"/>
                </a:solidFill>
              </a:rPr>
              <a:t>Reverse Engineering</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15" name="Rounded Rectangle 14">
            <a:extLst>
              <a:ext uri="{FF2B5EF4-FFF2-40B4-BE49-F238E27FC236}">
                <a16:creationId xmlns:a16="http://schemas.microsoft.com/office/drawing/2014/main" id="{90427322-653B-A93C-3337-A215C744E97C}"/>
              </a:ext>
            </a:extLst>
          </p:cNvPr>
          <p:cNvSpPr/>
          <p:nvPr/>
        </p:nvSpPr>
        <p:spPr>
          <a:xfrm>
            <a:off x="553301" y="1464619"/>
            <a:ext cx="2249859" cy="839244"/>
          </a:xfrm>
          <a:prstGeom prst="roundRect">
            <a:avLst/>
          </a:prstGeom>
          <a:solidFill>
            <a:srgbClr val="6B61B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Assumptions</a:t>
            </a:r>
          </a:p>
        </p:txBody>
      </p:sp>
      <p:sp>
        <p:nvSpPr>
          <p:cNvPr id="19" name="TextBox 18">
            <a:extLst>
              <a:ext uri="{FF2B5EF4-FFF2-40B4-BE49-F238E27FC236}">
                <a16:creationId xmlns:a16="http://schemas.microsoft.com/office/drawing/2014/main" id="{69FE51CF-CBCB-C75D-2D55-24C8BF764E80}"/>
              </a:ext>
            </a:extLst>
          </p:cNvPr>
          <p:cNvSpPr txBox="1"/>
          <p:nvPr/>
        </p:nvSpPr>
        <p:spPr>
          <a:xfrm>
            <a:off x="3006545" y="1622631"/>
            <a:ext cx="6846682" cy="523220"/>
          </a:xfrm>
          <a:prstGeom prst="rect">
            <a:avLst/>
          </a:prstGeom>
          <a:noFill/>
        </p:spPr>
        <p:txBody>
          <a:bodyPr wrap="none" rtlCol="0">
            <a:spAutoFit/>
          </a:bodyPr>
          <a:lstStyle/>
          <a:p>
            <a:r>
              <a:rPr lang="en-US" sz="2800" dirty="0"/>
              <a:t>TAGE-like multi-table predictor (local + global)</a:t>
            </a:r>
          </a:p>
        </p:txBody>
      </p:sp>
      <p:sp>
        <p:nvSpPr>
          <p:cNvPr id="2" name="Slide Number Placeholder 1">
            <a:extLst>
              <a:ext uri="{FF2B5EF4-FFF2-40B4-BE49-F238E27FC236}">
                <a16:creationId xmlns:a16="http://schemas.microsoft.com/office/drawing/2014/main" id="{F6E03EAF-543A-D09E-0966-ACCEF5F301BB}"/>
              </a:ext>
            </a:extLst>
          </p:cNvPr>
          <p:cNvSpPr>
            <a:spLocks noGrp="1"/>
          </p:cNvSpPr>
          <p:nvPr>
            <p:ph type="sldNum" sz="quarter" idx="12"/>
          </p:nvPr>
        </p:nvSpPr>
        <p:spPr/>
        <p:txBody>
          <a:bodyPr/>
          <a:lstStyle/>
          <a:p>
            <a:fld id="{EAEF51F3-7402-1E43-A52A-04D0BBC619AC}" type="slidenum">
              <a:rPr lang="en-US" smtClean="0"/>
              <a:t>17</a:t>
            </a:fld>
            <a:endParaRPr lang="en-US"/>
          </a:p>
        </p:txBody>
      </p:sp>
    </p:spTree>
    <p:extLst>
      <p:ext uri="{BB962C8B-B14F-4D97-AF65-F5344CB8AC3E}">
        <p14:creationId xmlns:p14="http://schemas.microsoft.com/office/powerpoint/2010/main" val="240070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972241" cy="646331"/>
          </a:xfrm>
          <a:prstGeom prst="rect">
            <a:avLst/>
          </a:prstGeom>
          <a:noFill/>
        </p:spPr>
        <p:txBody>
          <a:bodyPr wrap="none" rtlCol="0">
            <a:spAutoFit/>
          </a:bodyPr>
          <a:lstStyle/>
          <a:p>
            <a:r>
              <a:rPr lang="en-US" sz="3600" dirty="0">
                <a:solidFill>
                  <a:srgbClr val="38336C"/>
                </a:solidFill>
              </a:rPr>
              <a:t>Reverse Engineering</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Rounded Rectangle 1">
            <a:extLst>
              <a:ext uri="{FF2B5EF4-FFF2-40B4-BE49-F238E27FC236}">
                <a16:creationId xmlns:a16="http://schemas.microsoft.com/office/drawing/2014/main" id="{8FFC9273-0B8E-4314-2FD9-B3B89D14DEE7}"/>
              </a:ext>
            </a:extLst>
          </p:cNvPr>
          <p:cNvSpPr/>
          <p:nvPr/>
        </p:nvSpPr>
        <p:spPr>
          <a:xfrm>
            <a:off x="553300" y="1438763"/>
            <a:ext cx="6537048" cy="839244"/>
          </a:xfrm>
          <a:prstGeom prst="roundRect">
            <a:avLst/>
          </a:prstGeom>
          <a:solidFill>
            <a:srgbClr val="6B61B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Performance Monitoring Counters (PMCs)</a:t>
            </a:r>
          </a:p>
        </p:txBody>
      </p:sp>
      <p:sp>
        <p:nvSpPr>
          <p:cNvPr id="3" name="TextBox 2">
            <a:extLst>
              <a:ext uri="{FF2B5EF4-FFF2-40B4-BE49-F238E27FC236}">
                <a16:creationId xmlns:a16="http://schemas.microsoft.com/office/drawing/2014/main" id="{C717299B-FBB0-335D-1C8F-EE9CF87958D3}"/>
              </a:ext>
            </a:extLst>
          </p:cNvPr>
          <p:cNvSpPr txBox="1"/>
          <p:nvPr/>
        </p:nvSpPr>
        <p:spPr>
          <a:xfrm>
            <a:off x="553300" y="2489558"/>
            <a:ext cx="5557996" cy="196451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a:t>Number of Branches </a:t>
            </a:r>
          </a:p>
          <a:p>
            <a:pPr marL="285750" indent="-285750">
              <a:lnSpc>
                <a:spcPct val="150000"/>
              </a:lnSpc>
              <a:buFont typeface="Arial" panose="020B0604020202020204" pitchFamily="34" charset="0"/>
              <a:buChar char="•"/>
            </a:pPr>
            <a:r>
              <a:rPr lang="en-US" sz="2800" dirty="0"/>
              <a:t>Number of Mispredicted Branches </a:t>
            </a:r>
          </a:p>
          <a:p>
            <a:pPr marL="285750" indent="-285750">
              <a:lnSpc>
                <a:spcPct val="150000"/>
              </a:lnSpc>
              <a:buFont typeface="Arial" panose="020B0604020202020204" pitchFamily="34" charset="0"/>
              <a:buChar char="•"/>
            </a:pPr>
            <a:r>
              <a:rPr lang="en-US" sz="2800" dirty="0"/>
              <a:t>Clock Cycles</a:t>
            </a:r>
          </a:p>
        </p:txBody>
      </p:sp>
      <p:sp>
        <p:nvSpPr>
          <p:cNvPr id="5" name="Slide Number Placeholder 4">
            <a:extLst>
              <a:ext uri="{FF2B5EF4-FFF2-40B4-BE49-F238E27FC236}">
                <a16:creationId xmlns:a16="http://schemas.microsoft.com/office/drawing/2014/main" id="{B94EA82E-7DA4-00BE-9213-B726849D6EBE}"/>
              </a:ext>
            </a:extLst>
          </p:cNvPr>
          <p:cNvSpPr>
            <a:spLocks noGrp="1"/>
          </p:cNvSpPr>
          <p:nvPr>
            <p:ph type="sldNum" sz="quarter" idx="12"/>
          </p:nvPr>
        </p:nvSpPr>
        <p:spPr/>
        <p:txBody>
          <a:bodyPr/>
          <a:lstStyle/>
          <a:p>
            <a:fld id="{EAEF51F3-7402-1E43-A52A-04D0BBC619AC}" type="slidenum">
              <a:rPr lang="en-US" smtClean="0"/>
              <a:t>18</a:t>
            </a:fld>
            <a:endParaRPr lang="en-US"/>
          </a:p>
        </p:txBody>
      </p:sp>
    </p:spTree>
    <p:extLst>
      <p:ext uri="{BB962C8B-B14F-4D97-AF65-F5344CB8AC3E}">
        <p14:creationId xmlns:p14="http://schemas.microsoft.com/office/powerpoint/2010/main" val="3361605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81126" y="279741"/>
            <a:ext cx="2410595" cy="646331"/>
          </a:xfrm>
          <a:prstGeom prst="rect">
            <a:avLst/>
          </a:prstGeom>
          <a:noFill/>
        </p:spPr>
        <p:txBody>
          <a:bodyPr wrap="none" rtlCol="0">
            <a:spAutoFit/>
          </a:bodyPr>
          <a:lstStyle/>
          <a:p>
            <a:pPr algn="ctr"/>
            <a:r>
              <a:rPr lang="en-US" sz="3600" dirty="0">
                <a:solidFill>
                  <a:srgbClr val="6B61B2"/>
                </a:solidFill>
              </a:rPr>
              <a:t>Target CPUs</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7" name="Right Arrow 6">
            <a:extLst>
              <a:ext uri="{FF2B5EF4-FFF2-40B4-BE49-F238E27FC236}">
                <a16:creationId xmlns:a16="http://schemas.microsoft.com/office/drawing/2014/main" id="{B0BE616D-72D6-B8B3-D945-57C0D52FD853}"/>
              </a:ext>
            </a:extLst>
          </p:cNvPr>
          <p:cNvSpPr/>
          <p:nvPr/>
        </p:nvSpPr>
        <p:spPr>
          <a:xfrm>
            <a:off x="594671" y="3181662"/>
            <a:ext cx="11002657" cy="247338"/>
          </a:xfrm>
          <a:prstGeom prst="rightArrow">
            <a:avLst>
              <a:gd name="adj1" fmla="val 22728"/>
              <a:gd name="adj2" fmla="val 81818"/>
            </a:avLst>
          </a:prstGeom>
          <a:solidFill>
            <a:srgbClr val="979BD9"/>
          </a:solid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A3BF87-DDD4-4157-5EF5-A6D508B5122C}"/>
              </a:ext>
            </a:extLst>
          </p:cNvPr>
          <p:cNvSpPr txBox="1"/>
          <p:nvPr/>
        </p:nvSpPr>
        <p:spPr>
          <a:xfrm>
            <a:off x="10011221" y="2668164"/>
            <a:ext cx="1376211" cy="430887"/>
          </a:xfrm>
          <a:prstGeom prst="rect">
            <a:avLst/>
          </a:prstGeom>
          <a:noFill/>
        </p:spPr>
        <p:txBody>
          <a:bodyPr wrap="none" rtlCol="0">
            <a:spAutoFit/>
          </a:bodyPr>
          <a:lstStyle/>
          <a:p>
            <a:r>
              <a:rPr lang="en-US" sz="2200" dirty="0"/>
              <a:t>Alder Lake</a:t>
            </a:r>
          </a:p>
        </p:txBody>
      </p:sp>
      <p:sp>
        <p:nvSpPr>
          <p:cNvPr id="9" name="Rectangle 8">
            <a:extLst>
              <a:ext uri="{FF2B5EF4-FFF2-40B4-BE49-F238E27FC236}">
                <a16:creationId xmlns:a16="http://schemas.microsoft.com/office/drawing/2014/main" id="{7B6B478C-86DF-601D-DF87-3B291A9751C5}"/>
              </a:ext>
            </a:extLst>
          </p:cNvPr>
          <p:cNvSpPr/>
          <p:nvPr/>
        </p:nvSpPr>
        <p:spPr>
          <a:xfrm>
            <a:off x="10699327" y="3126588"/>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AFB78E-89EF-C5A6-599E-67009E8ABBB3}"/>
              </a:ext>
            </a:extLst>
          </p:cNvPr>
          <p:cNvSpPr txBox="1"/>
          <p:nvPr/>
        </p:nvSpPr>
        <p:spPr>
          <a:xfrm>
            <a:off x="10425471" y="3511611"/>
            <a:ext cx="652743" cy="369332"/>
          </a:xfrm>
          <a:prstGeom prst="rect">
            <a:avLst/>
          </a:prstGeom>
          <a:noFill/>
        </p:spPr>
        <p:txBody>
          <a:bodyPr wrap="none" rtlCol="0">
            <a:spAutoFit/>
          </a:bodyPr>
          <a:lstStyle/>
          <a:p>
            <a:r>
              <a:rPr lang="en-US" dirty="0"/>
              <a:t>2021</a:t>
            </a:r>
          </a:p>
        </p:txBody>
      </p:sp>
      <p:sp>
        <p:nvSpPr>
          <p:cNvPr id="11" name="Rectangle 10">
            <a:extLst>
              <a:ext uri="{FF2B5EF4-FFF2-40B4-BE49-F238E27FC236}">
                <a16:creationId xmlns:a16="http://schemas.microsoft.com/office/drawing/2014/main" id="{3BB5EE09-900F-FEE9-19BD-CCB10A9E5282}"/>
              </a:ext>
            </a:extLst>
          </p:cNvPr>
          <p:cNvSpPr/>
          <p:nvPr/>
        </p:nvSpPr>
        <p:spPr>
          <a:xfrm>
            <a:off x="9180324" y="3126587"/>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303B56-42C0-ED28-4B4A-4372AB2867DB}"/>
              </a:ext>
            </a:extLst>
          </p:cNvPr>
          <p:cNvSpPr txBox="1"/>
          <p:nvPr/>
        </p:nvSpPr>
        <p:spPr>
          <a:xfrm>
            <a:off x="8906468" y="3511611"/>
            <a:ext cx="652743" cy="369332"/>
          </a:xfrm>
          <a:prstGeom prst="rect">
            <a:avLst/>
          </a:prstGeom>
          <a:noFill/>
        </p:spPr>
        <p:txBody>
          <a:bodyPr wrap="none" rtlCol="0">
            <a:spAutoFit/>
          </a:bodyPr>
          <a:lstStyle/>
          <a:p>
            <a:r>
              <a:rPr lang="en-US" dirty="0"/>
              <a:t>2020</a:t>
            </a:r>
          </a:p>
        </p:txBody>
      </p:sp>
      <p:sp>
        <p:nvSpPr>
          <p:cNvPr id="14" name="TextBox 13">
            <a:extLst>
              <a:ext uri="{FF2B5EF4-FFF2-40B4-BE49-F238E27FC236}">
                <a16:creationId xmlns:a16="http://schemas.microsoft.com/office/drawing/2014/main" id="{FC40BF27-F79F-5ECA-F0FB-F9A24D01308B}"/>
              </a:ext>
            </a:extLst>
          </p:cNvPr>
          <p:cNvSpPr txBox="1"/>
          <p:nvPr/>
        </p:nvSpPr>
        <p:spPr>
          <a:xfrm>
            <a:off x="8544733" y="2668164"/>
            <a:ext cx="1333763" cy="430887"/>
          </a:xfrm>
          <a:prstGeom prst="rect">
            <a:avLst/>
          </a:prstGeom>
          <a:noFill/>
        </p:spPr>
        <p:txBody>
          <a:bodyPr wrap="none" rtlCol="0">
            <a:spAutoFit/>
          </a:bodyPr>
          <a:lstStyle/>
          <a:p>
            <a:r>
              <a:rPr lang="en-US" sz="2200" dirty="0"/>
              <a:t>Tiger Lake</a:t>
            </a:r>
          </a:p>
        </p:txBody>
      </p:sp>
      <p:sp>
        <p:nvSpPr>
          <p:cNvPr id="16" name="Rectangle 15">
            <a:extLst>
              <a:ext uri="{FF2B5EF4-FFF2-40B4-BE49-F238E27FC236}">
                <a16:creationId xmlns:a16="http://schemas.microsoft.com/office/drawing/2014/main" id="{D2E327D3-32C5-A162-F1B0-BF4597553F12}"/>
              </a:ext>
            </a:extLst>
          </p:cNvPr>
          <p:cNvSpPr/>
          <p:nvPr/>
        </p:nvSpPr>
        <p:spPr>
          <a:xfrm>
            <a:off x="7617013" y="3126587"/>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2535557-8375-5849-7ED8-5C199BF1CCA4}"/>
              </a:ext>
            </a:extLst>
          </p:cNvPr>
          <p:cNvSpPr txBox="1"/>
          <p:nvPr/>
        </p:nvSpPr>
        <p:spPr>
          <a:xfrm>
            <a:off x="7343157" y="3511611"/>
            <a:ext cx="652743" cy="369332"/>
          </a:xfrm>
          <a:prstGeom prst="rect">
            <a:avLst/>
          </a:prstGeom>
          <a:noFill/>
        </p:spPr>
        <p:txBody>
          <a:bodyPr wrap="none" rtlCol="0">
            <a:spAutoFit/>
          </a:bodyPr>
          <a:lstStyle/>
          <a:p>
            <a:r>
              <a:rPr lang="en-US" dirty="0"/>
              <a:t>2019</a:t>
            </a:r>
          </a:p>
        </p:txBody>
      </p:sp>
      <p:sp>
        <p:nvSpPr>
          <p:cNvPr id="20" name="TextBox 19">
            <a:extLst>
              <a:ext uri="{FF2B5EF4-FFF2-40B4-BE49-F238E27FC236}">
                <a16:creationId xmlns:a16="http://schemas.microsoft.com/office/drawing/2014/main" id="{57FFAE4E-0D9E-DE9D-C04C-B0ABE8F0709D}"/>
              </a:ext>
            </a:extLst>
          </p:cNvPr>
          <p:cNvSpPr txBox="1"/>
          <p:nvPr/>
        </p:nvSpPr>
        <p:spPr>
          <a:xfrm>
            <a:off x="6780727" y="2315840"/>
            <a:ext cx="1697644" cy="769441"/>
          </a:xfrm>
          <a:prstGeom prst="rect">
            <a:avLst/>
          </a:prstGeom>
          <a:noFill/>
        </p:spPr>
        <p:txBody>
          <a:bodyPr wrap="none" rtlCol="0">
            <a:spAutoFit/>
          </a:bodyPr>
          <a:lstStyle/>
          <a:p>
            <a:pPr algn="ctr"/>
            <a:r>
              <a:rPr lang="en-US" sz="2200" dirty="0"/>
              <a:t>Ice Lake</a:t>
            </a:r>
          </a:p>
          <a:p>
            <a:pPr algn="ctr"/>
            <a:r>
              <a:rPr lang="en-US" sz="2200" dirty="0"/>
              <a:t>Cascade Lake</a:t>
            </a:r>
          </a:p>
        </p:txBody>
      </p:sp>
      <p:sp>
        <p:nvSpPr>
          <p:cNvPr id="21" name="Rectangle 20">
            <a:extLst>
              <a:ext uri="{FF2B5EF4-FFF2-40B4-BE49-F238E27FC236}">
                <a16:creationId xmlns:a16="http://schemas.microsoft.com/office/drawing/2014/main" id="{BF9526ED-D4A5-88EC-21E5-73BF480A6535}"/>
              </a:ext>
            </a:extLst>
          </p:cNvPr>
          <p:cNvSpPr/>
          <p:nvPr/>
        </p:nvSpPr>
        <p:spPr>
          <a:xfrm>
            <a:off x="4921483" y="3126587"/>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F591C2D-9E66-FD2E-2CE4-A5177437EDDC}"/>
              </a:ext>
            </a:extLst>
          </p:cNvPr>
          <p:cNvSpPr txBox="1"/>
          <p:nvPr/>
        </p:nvSpPr>
        <p:spPr>
          <a:xfrm>
            <a:off x="4647627" y="3511611"/>
            <a:ext cx="652743" cy="369332"/>
          </a:xfrm>
          <a:prstGeom prst="rect">
            <a:avLst/>
          </a:prstGeom>
          <a:noFill/>
        </p:spPr>
        <p:txBody>
          <a:bodyPr wrap="none" rtlCol="0">
            <a:spAutoFit/>
          </a:bodyPr>
          <a:lstStyle/>
          <a:p>
            <a:r>
              <a:rPr lang="en-US" dirty="0"/>
              <a:t>2015</a:t>
            </a:r>
          </a:p>
        </p:txBody>
      </p:sp>
      <p:sp>
        <p:nvSpPr>
          <p:cNvPr id="23" name="TextBox 22">
            <a:extLst>
              <a:ext uri="{FF2B5EF4-FFF2-40B4-BE49-F238E27FC236}">
                <a16:creationId xmlns:a16="http://schemas.microsoft.com/office/drawing/2014/main" id="{2F593CAB-D5A3-D7A3-DB54-9E6350A68CEC}"/>
              </a:ext>
            </a:extLst>
          </p:cNvPr>
          <p:cNvSpPr txBox="1"/>
          <p:nvPr/>
        </p:nvSpPr>
        <p:spPr>
          <a:xfrm>
            <a:off x="4395621" y="2668164"/>
            <a:ext cx="1063433" cy="430887"/>
          </a:xfrm>
          <a:prstGeom prst="rect">
            <a:avLst/>
          </a:prstGeom>
          <a:noFill/>
        </p:spPr>
        <p:txBody>
          <a:bodyPr wrap="none" rtlCol="0">
            <a:spAutoFit/>
          </a:bodyPr>
          <a:lstStyle/>
          <a:p>
            <a:r>
              <a:rPr lang="en-US" sz="2200" b="1" dirty="0"/>
              <a:t>Skylake</a:t>
            </a:r>
          </a:p>
        </p:txBody>
      </p:sp>
      <p:sp>
        <p:nvSpPr>
          <p:cNvPr id="24" name="Rectangle 23">
            <a:extLst>
              <a:ext uri="{FF2B5EF4-FFF2-40B4-BE49-F238E27FC236}">
                <a16:creationId xmlns:a16="http://schemas.microsoft.com/office/drawing/2014/main" id="{AF76C500-4887-A4C7-2187-FEA6053B75BB}"/>
              </a:ext>
            </a:extLst>
          </p:cNvPr>
          <p:cNvSpPr/>
          <p:nvPr/>
        </p:nvSpPr>
        <p:spPr>
          <a:xfrm>
            <a:off x="2941607" y="3126587"/>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85E341-5FE7-E4FD-34E2-B755CE18D884}"/>
              </a:ext>
            </a:extLst>
          </p:cNvPr>
          <p:cNvSpPr txBox="1"/>
          <p:nvPr/>
        </p:nvSpPr>
        <p:spPr>
          <a:xfrm>
            <a:off x="2667751" y="3511611"/>
            <a:ext cx="652743" cy="369332"/>
          </a:xfrm>
          <a:prstGeom prst="rect">
            <a:avLst/>
          </a:prstGeom>
          <a:noFill/>
        </p:spPr>
        <p:txBody>
          <a:bodyPr wrap="none" rtlCol="0">
            <a:spAutoFit/>
          </a:bodyPr>
          <a:lstStyle/>
          <a:p>
            <a:r>
              <a:rPr lang="en-US" dirty="0"/>
              <a:t>2013</a:t>
            </a:r>
          </a:p>
        </p:txBody>
      </p:sp>
      <p:sp>
        <p:nvSpPr>
          <p:cNvPr id="26" name="TextBox 25">
            <a:extLst>
              <a:ext uri="{FF2B5EF4-FFF2-40B4-BE49-F238E27FC236}">
                <a16:creationId xmlns:a16="http://schemas.microsoft.com/office/drawing/2014/main" id="{C9B4C672-9CF5-A3D9-615D-F6EE86849E04}"/>
              </a:ext>
            </a:extLst>
          </p:cNvPr>
          <p:cNvSpPr txBox="1"/>
          <p:nvPr/>
        </p:nvSpPr>
        <p:spPr>
          <a:xfrm>
            <a:off x="2396246" y="2668164"/>
            <a:ext cx="1073692" cy="430887"/>
          </a:xfrm>
          <a:prstGeom prst="rect">
            <a:avLst/>
          </a:prstGeom>
          <a:noFill/>
        </p:spPr>
        <p:txBody>
          <a:bodyPr wrap="none" rtlCol="0">
            <a:spAutoFit/>
          </a:bodyPr>
          <a:lstStyle/>
          <a:p>
            <a:r>
              <a:rPr lang="en-US" sz="2200" dirty="0"/>
              <a:t>Haswell</a:t>
            </a:r>
          </a:p>
        </p:txBody>
      </p:sp>
      <p:sp>
        <p:nvSpPr>
          <p:cNvPr id="27" name="Rectangle 26">
            <a:extLst>
              <a:ext uri="{FF2B5EF4-FFF2-40B4-BE49-F238E27FC236}">
                <a16:creationId xmlns:a16="http://schemas.microsoft.com/office/drawing/2014/main" id="{1B9C8DA9-58F0-1651-DC2A-03CCCF0B8FCC}"/>
              </a:ext>
            </a:extLst>
          </p:cNvPr>
          <p:cNvSpPr/>
          <p:nvPr/>
        </p:nvSpPr>
        <p:spPr>
          <a:xfrm>
            <a:off x="1636332" y="3126587"/>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92E6292-8268-8ACC-84D6-80ED33B0DA3E}"/>
              </a:ext>
            </a:extLst>
          </p:cNvPr>
          <p:cNvSpPr txBox="1"/>
          <p:nvPr/>
        </p:nvSpPr>
        <p:spPr>
          <a:xfrm>
            <a:off x="1362476" y="3511611"/>
            <a:ext cx="652743" cy="369332"/>
          </a:xfrm>
          <a:prstGeom prst="rect">
            <a:avLst/>
          </a:prstGeom>
          <a:noFill/>
        </p:spPr>
        <p:txBody>
          <a:bodyPr wrap="none" rtlCol="0">
            <a:spAutoFit/>
          </a:bodyPr>
          <a:lstStyle/>
          <a:p>
            <a:r>
              <a:rPr lang="en-US" dirty="0"/>
              <a:t>2012</a:t>
            </a:r>
          </a:p>
        </p:txBody>
      </p:sp>
      <p:sp>
        <p:nvSpPr>
          <p:cNvPr id="29" name="TextBox 28">
            <a:extLst>
              <a:ext uri="{FF2B5EF4-FFF2-40B4-BE49-F238E27FC236}">
                <a16:creationId xmlns:a16="http://schemas.microsoft.com/office/drawing/2014/main" id="{34CF3094-456F-B3F2-AA4D-435349C02459}"/>
              </a:ext>
            </a:extLst>
          </p:cNvPr>
          <p:cNvSpPr txBox="1"/>
          <p:nvPr/>
        </p:nvSpPr>
        <p:spPr>
          <a:xfrm>
            <a:off x="1000741" y="2668164"/>
            <a:ext cx="1310872" cy="430887"/>
          </a:xfrm>
          <a:prstGeom prst="rect">
            <a:avLst/>
          </a:prstGeom>
          <a:noFill/>
        </p:spPr>
        <p:txBody>
          <a:bodyPr wrap="none" rtlCol="0">
            <a:spAutoFit/>
          </a:bodyPr>
          <a:lstStyle/>
          <a:p>
            <a:r>
              <a:rPr lang="en-US" sz="2200" dirty="0"/>
              <a:t>Ivy Bridge</a:t>
            </a:r>
          </a:p>
        </p:txBody>
      </p:sp>
      <p:sp>
        <p:nvSpPr>
          <p:cNvPr id="2" name="Slide Number Placeholder 1">
            <a:extLst>
              <a:ext uri="{FF2B5EF4-FFF2-40B4-BE49-F238E27FC236}">
                <a16:creationId xmlns:a16="http://schemas.microsoft.com/office/drawing/2014/main" id="{06AA9F72-DF61-9BD0-8519-9247F945B91D}"/>
              </a:ext>
            </a:extLst>
          </p:cNvPr>
          <p:cNvSpPr>
            <a:spLocks noGrp="1"/>
          </p:cNvSpPr>
          <p:nvPr>
            <p:ph type="sldNum" sz="quarter" idx="12"/>
          </p:nvPr>
        </p:nvSpPr>
        <p:spPr/>
        <p:txBody>
          <a:bodyPr/>
          <a:lstStyle/>
          <a:p>
            <a:fld id="{EAEF51F3-7402-1E43-A52A-04D0BBC619AC}" type="slidenum">
              <a:rPr lang="en-US" smtClean="0"/>
              <a:t>19</a:t>
            </a:fld>
            <a:endParaRPr lang="en-US"/>
          </a:p>
        </p:txBody>
      </p:sp>
    </p:spTree>
    <p:extLst>
      <p:ext uri="{BB962C8B-B14F-4D97-AF65-F5344CB8AC3E}">
        <p14:creationId xmlns:p14="http://schemas.microsoft.com/office/powerpoint/2010/main" val="387601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503331" cy="646331"/>
          </a:xfrm>
          <a:prstGeom prst="rect">
            <a:avLst/>
          </a:prstGeom>
          <a:noFill/>
        </p:spPr>
        <p:txBody>
          <a:bodyPr wrap="none" rtlCol="0">
            <a:spAutoFit/>
          </a:bodyPr>
          <a:lstStyle/>
          <a:p>
            <a:r>
              <a:rPr lang="en-US" sz="3600" dirty="0">
                <a:solidFill>
                  <a:srgbClr val="38336C"/>
                </a:solidFill>
              </a:rPr>
              <a:t>Branch Prediction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grpSp>
        <p:nvGrpSpPr>
          <p:cNvPr id="9" name="Group 8">
            <a:extLst>
              <a:ext uri="{FF2B5EF4-FFF2-40B4-BE49-F238E27FC236}">
                <a16:creationId xmlns:a16="http://schemas.microsoft.com/office/drawing/2014/main" id="{2849D95C-B4C6-39AE-EB9B-FA8289C6D4DF}"/>
              </a:ext>
            </a:extLst>
          </p:cNvPr>
          <p:cNvGrpSpPr/>
          <p:nvPr/>
        </p:nvGrpSpPr>
        <p:grpSpPr>
          <a:xfrm>
            <a:off x="4344403" y="913161"/>
            <a:ext cx="6088367" cy="5245750"/>
            <a:chOff x="4180097" y="857251"/>
            <a:chExt cx="6088367" cy="5245750"/>
          </a:xfrm>
        </p:grpSpPr>
        <p:pic>
          <p:nvPicPr>
            <p:cNvPr id="1028" name="Picture 4" descr="Skylake: Intel's Longest Serving Architecture – Chips and Cheese">
              <a:extLst>
                <a:ext uri="{FF2B5EF4-FFF2-40B4-BE49-F238E27FC236}">
                  <a16:creationId xmlns:a16="http://schemas.microsoft.com/office/drawing/2014/main" id="{9247B6D2-F1C9-93F2-A176-2BFC8FBB13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8" b="49549"/>
            <a:stretch/>
          </p:blipFill>
          <p:spPr bwMode="auto">
            <a:xfrm>
              <a:off x="4585689" y="1296223"/>
              <a:ext cx="5299717" cy="435304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descr="Image">
              <a:extLst>
                <a:ext uri="{FF2B5EF4-FFF2-40B4-BE49-F238E27FC236}">
                  <a16:creationId xmlns:a16="http://schemas.microsoft.com/office/drawing/2014/main" id="{84DC4DB9-99C7-CFDB-E8D2-05166ACCC42D}"/>
                </a:ext>
              </a:extLst>
            </p:cNvPr>
            <p:cNvPicPr>
              <a:picLocks noChangeAspect="1"/>
            </p:cNvPicPr>
            <p:nvPr/>
          </p:nvPicPr>
          <p:blipFill>
            <a:blip r:embed="rId5"/>
            <a:stretch>
              <a:fillRect/>
            </a:stretch>
          </p:blipFill>
          <p:spPr>
            <a:xfrm>
              <a:off x="4180097" y="857251"/>
              <a:ext cx="6088367" cy="5245750"/>
            </a:xfrm>
            <a:prstGeom prst="rect">
              <a:avLst/>
            </a:prstGeom>
            <a:ln w="12700">
              <a:noFill/>
              <a:miter lim="400000"/>
            </a:ln>
          </p:spPr>
        </p:pic>
        <p:sp>
          <p:nvSpPr>
            <p:cNvPr id="6" name="Rectangle 5">
              <a:extLst>
                <a:ext uri="{FF2B5EF4-FFF2-40B4-BE49-F238E27FC236}">
                  <a16:creationId xmlns:a16="http://schemas.microsoft.com/office/drawing/2014/main" id="{18168448-F940-7B53-F07B-3505DBBDE042}"/>
                </a:ext>
              </a:extLst>
            </p:cNvPr>
            <p:cNvSpPr/>
            <p:nvPr/>
          </p:nvSpPr>
          <p:spPr>
            <a:xfrm>
              <a:off x="4598046" y="1310511"/>
              <a:ext cx="1510311" cy="4328334"/>
            </a:xfrm>
            <a:prstGeom prst="rect">
              <a:avLst/>
            </a:prstGeom>
            <a:noFill/>
            <a:ln w="57150">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0FA4D30-5BE2-7FAD-22F3-D2FCA25A8050}"/>
              </a:ext>
            </a:extLst>
          </p:cNvPr>
          <p:cNvSpPr txBox="1"/>
          <p:nvPr/>
        </p:nvSpPr>
        <p:spPr>
          <a:xfrm>
            <a:off x="4707133" y="6180342"/>
            <a:ext cx="3133037" cy="338554"/>
          </a:xfrm>
          <a:prstGeom prst="rect">
            <a:avLst/>
          </a:prstGeom>
          <a:noFill/>
        </p:spPr>
        <p:txBody>
          <a:bodyPr wrap="none" rtlCol="0">
            <a:spAutoFit/>
          </a:bodyPr>
          <a:lstStyle/>
          <a:p>
            <a:r>
              <a:rPr lang="en-US" sz="1600" dirty="0"/>
              <a:t>* Skylake’s die shot, </a:t>
            </a:r>
            <a:r>
              <a:rPr lang="en-US" sz="1600" b="0" i="0" u="none" strike="noStrike" dirty="0">
                <a:effectLst/>
              </a:rPr>
              <a:t>Fritzchens Fritz</a:t>
            </a:r>
            <a:endParaRPr lang="en-US" sz="1600" dirty="0"/>
          </a:p>
        </p:txBody>
      </p:sp>
      <p:sp>
        <p:nvSpPr>
          <p:cNvPr id="3" name="Slide Number Placeholder 2">
            <a:extLst>
              <a:ext uri="{FF2B5EF4-FFF2-40B4-BE49-F238E27FC236}">
                <a16:creationId xmlns:a16="http://schemas.microsoft.com/office/drawing/2014/main" id="{C9570D86-7D23-BA36-EA74-C15E0ADDEB63}"/>
              </a:ext>
            </a:extLst>
          </p:cNvPr>
          <p:cNvSpPr>
            <a:spLocks noGrp="1"/>
          </p:cNvSpPr>
          <p:nvPr>
            <p:ph type="sldNum" sz="quarter" idx="12"/>
          </p:nvPr>
        </p:nvSpPr>
        <p:spPr/>
        <p:txBody>
          <a:bodyPr/>
          <a:lstStyle/>
          <a:p>
            <a:fld id="{EAEF51F3-7402-1E43-A52A-04D0BBC619AC}" type="slidenum">
              <a:rPr lang="en-US" smtClean="0"/>
              <a:t>2</a:t>
            </a:fld>
            <a:endParaRPr lang="en-US"/>
          </a:p>
        </p:txBody>
      </p:sp>
    </p:spTree>
    <p:extLst>
      <p:ext uri="{BB962C8B-B14F-4D97-AF65-F5344CB8AC3E}">
        <p14:creationId xmlns:p14="http://schemas.microsoft.com/office/powerpoint/2010/main" val="132949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6847003" cy="646331"/>
          </a:xfrm>
          <a:prstGeom prst="rect">
            <a:avLst/>
          </a:prstGeom>
          <a:noFill/>
        </p:spPr>
        <p:txBody>
          <a:bodyPr wrap="none" rtlCol="0">
            <a:spAutoFit/>
          </a:bodyPr>
          <a:lstStyle/>
          <a:p>
            <a:r>
              <a:rPr lang="en-US" sz="3600" dirty="0">
                <a:solidFill>
                  <a:srgbClr val="38336C"/>
                </a:solidFill>
              </a:rPr>
              <a:t>Reverse Engineering: Global History</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Slide Number Placeholder 1">
            <a:extLst>
              <a:ext uri="{FF2B5EF4-FFF2-40B4-BE49-F238E27FC236}">
                <a16:creationId xmlns:a16="http://schemas.microsoft.com/office/drawing/2014/main" id="{D1073C2B-AFE2-9236-2AB8-892BFF541772}"/>
              </a:ext>
            </a:extLst>
          </p:cNvPr>
          <p:cNvSpPr>
            <a:spLocks noGrp="1"/>
          </p:cNvSpPr>
          <p:nvPr>
            <p:ph type="sldNum" sz="quarter" idx="12"/>
          </p:nvPr>
        </p:nvSpPr>
        <p:spPr/>
        <p:txBody>
          <a:bodyPr/>
          <a:lstStyle/>
          <a:p>
            <a:fld id="{EAEF51F3-7402-1E43-A52A-04D0BBC619AC}" type="slidenum">
              <a:rPr lang="en-US" smtClean="0"/>
              <a:t>20</a:t>
            </a:fld>
            <a:endParaRPr lang="en-US"/>
          </a:p>
        </p:txBody>
      </p:sp>
      <p:sp>
        <p:nvSpPr>
          <p:cNvPr id="8" name="Rounded Rectangle 7">
            <a:extLst>
              <a:ext uri="{FF2B5EF4-FFF2-40B4-BE49-F238E27FC236}">
                <a16:creationId xmlns:a16="http://schemas.microsoft.com/office/drawing/2014/main" id="{DA3EC3BA-EB23-702F-E3DC-385A21A050DA}"/>
              </a:ext>
            </a:extLst>
          </p:cNvPr>
          <p:cNvSpPr/>
          <p:nvPr/>
        </p:nvSpPr>
        <p:spPr>
          <a:xfrm>
            <a:off x="4067677" y="1840524"/>
            <a:ext cx="4690561" cy="3005502"/>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98CE4422-0B6A-7A02-78DA-17A2B72DFDCE}"/>
              </a:ext>
            </a:extLst>
          </p:cNvPr>
          <p:cNvSpPr txBox="1"/>
          <p:nvPr/>
        </p:nvSpPr>
        <p:spPr>
          <a:xfrm>
            <a:off x="4270135" y="2053374"/>
            <a:ext cx="4339650" cy="2554545"/>
          </a:xfrm>
          <a:prstGeom prst="rect">
            <a:avLst/>
          </a:prstGeom>
          <a:noFill/>
        </p:spPr>
        <p:txBody>
          <a:bodyPr wrap="none" rtlCol="0">
            <a:spAutoFit/>
          </a:bodyPr>
          <a:lstStyle/>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for (i = 0; i &lt; 2000; i++){</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    k = rand() % 2;	</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a:t>
            </a:r>
          </a:p>
        </p:txBody>
      </p:sp>
      <p:sp>
        <p:nvSpPr>
          <p:cNvPr id="10" name="Rounded Rectangle 9">
            <a:extLst>
              <a:ext uri="{FF2B5EF4-FFF2-40B4-BE49-F238E27FC236}">
                <a16:creationId xmlns:a16="http://schemas.microsoft.com/office/drawing/2014/main" id="{C1F2D8CE-91C9-AF5E-4DF0-1BA99702B917}"/>
              </a:ext>
            </a:extLst>
          </p:cNvPr>
          <p:cNvSpPr/>
          <p:nvPr/>
        </p:nvSpPr>
        <p:spPr>
          <a:xfrm>
            <a:off x="4875938" y="3117224"/>
            <a:ext cx="2747100" cy="626301"/>
          </a:xfrm>
          <a:prstGeom prst="roundRect">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urier New" panose="02070309020205020404" pitchFamily="49" charset="0"/>
                <a:cs typeface="Courier New" panose="02070309020205020404" pitchFamily="49" charset="0"/>
              </a:rPr>
              <a:t>if</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(k) </a:t>
            </a:r>
            <a:r>
              <a:rPr lang="en-US" dirty="0">
                <a:solidFill>
                  <a:schemeClr val="bg1"/>
                </a:solidFill>
                <a:latin typeface="Courier New" panose="02070309020205020404" pitchFamily="49" charset="0"/>
                <a:cs typeface="Courier New" panose="02070309020205020404" pitchFamily="49" charset="0"/>
              </a:rPr>
              <a:t>{ /* … */ }</a:t>
            </a:r>
          </a:p>
        </p:txBody>
      </p:sp>
    </p:spTree>
    <p:extLst>
      <p:ext uri="{BB962C8B-B14F-4D97-AF65-F5344CB8AC3E}">
        <p14:creationId xmlns:p14="http://schemas.microsoft.com/office/powerpoint/2010/main" val="381328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6847003" cy="646331"/>
          </a:xfrm>
          <a:prstGeom prst="rect">
            <a:avLst/>
          </a:prstGeom>
          <a:noFill/>
        </p:spPr>
        <p:txBody>
          <a:bodyPr wrap="none" rtlCol="0">
            <a:spAutoFit/>
          </a:bodyPr>
          <a:lstStyle/>
          <a:p>
            <a:r>
              <a:rPr lang="en-US" sz="3600" dirty="0">
                <a:solidFill>
                  <a:srgbClr val="38336C"/>
                </a:solidFill>
              </a:rPr>
              <a:t>Reverse Engineering: Global History</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9" name="Rounded Rectangle 8">
            <a:extLst>
              <a:ext uri="{FF2B5EF4-FFF2-40B4-BE49-F238E27FC236}">
                <a16:creationId xmlns:a16="http://schemas.microsoft.com/office/drawing/2014/main" id="{47289402-E1D7-3A96-D6DD-54C86693FE0D}"/>
              </a:ext>
            </a:extLst>
          </p:cNvPr>
          <p:cNvSpPr/>
          <p:nvPr/>
        </p:nvSpPr>
        <p:spPr>
          <a:xfrm>
            <a:off x="412602" y="1839149"/>
            <a:ext cx="5385384" cy="3005502"/>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549FBB15-5928-0B92-71E0-BFBD587FF7EC}"/>
              </a:ext>
            </a:extLst>
          </p:cNvPr>
          <p:cNvSpPr txBox="1"/>
          <p:nvPr/>
        </p:nvSpPr>
        <p:spPr>
          <a:xfrm>
            <a:off x="615060" y="2051999"/>
            <a:ext cx="4339650" cy="2554545"/>
          </a:xfrm>
          <a:prstGeom prst="rect">
            <a:avLst/>
          </a:prstGeom>
          <a:noFill/>
        </p:spPr>
        <p:txBody>
          <a:bodyPr wrap="none" rtlCol="0">
            <a:spAutoFit/>
          </a:bodyPr>
          <a:lstStyle/>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for (i = 0; i &lt; 2000; i++){</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    k = rand() % 2;	</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a:t>
            </a:r>
          </a:p>
        </p:txBody>
      </p:sp>
      <p:sp>
        <p:nvSpPr>
          <p:cNvPr id="11" name="Rounded Rectangle 10">
            <a:extLst>
              <a:ext uri="{FF2B5EF4-FFF2-40B4-BE49-F238E27FC236}">
                <a16:creationId xmlns:a16="http://schemas.microsoft.com/office/drawing/2014/main" id="{27F86A6B-CC61-A98C-9F4E-A6CE9CC73747}"/>
              </a:ext>
            </a:extLst>
          </p:cNvPr>
          <p:cNvSpPr/>
          <p:nvPr/>
        </p:nvSpPr>
        <p:spPr>
          <a:xfrm>
            <a:off x="1220863" y="3115849"/>
            <a:ext cx="2747100" cy="626301"/>
          </a:xfrm>
          <a:prstGeom prst="roundRect">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urier New" panose="02070309020205020404" pitchFamily="49" charset="0"/>
                <a:cs typeface="Courier New" panose="02070309020205020404" pitchFamily="49" charset="0"/>
              </a:rPr>
              <a:t>if</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(k) </a:t>
            </a:r>
            <a:r>
              <a:rPr lang="en-US" dirty="0">
                <a:solidFill>
                  <a:schemeClr val="bg1"/>
                </a:solidFill>
                <a:latin typeface="Courier New" panose="02070309020205020404" pitchFamily="49" charset="0"/>
                <a:cs typeface="Courier New" panose="02070309020205020404" pitchFamily="49" charset="0"/>
              </a:rPr>
              <a:t>{ /* … */ }</a:t>
            </a:r>
          </a:p>
        </p:txBody>
      </p:sp>
      <p:sp>
        <p:nvSpPr>
          <p:cNvPr id="12" name="TextBox 11">
            <a:extLst>
              <a:ext uri="{FF2B5EF4-FFF2-40B4-BE49-F238E27FC236}">
                <a16:creationId xmlns:a16="http://schemas.microsoft.com/office/drawing/2014/main" id="{66A6A890-D120-76C3-961C-ABD4C4CDF78C}"/>
              </a:ext>
            </a:extLst>
          </p:cNvPr>
          <p:cNvSpPr txBox="1"/>
          <p:nvPr/>
        </p:nvSpPr>
        <p:spPr>
          <a:xfrm>
            <a:off x="4037545" y="3244333"/>
            <a:ext cx="1678921" cy="369332"/>
          </a:xfrm>
          <a:prstGeom prst="rect">
            <a:avLst/>
          </a:prstGeom>
          <a:noFill/>
          <a:ln w="28575">
            <a:solidFill>
              <a:srgbClr val="E06024"/>
            </a:solidFill>
          </a:ln>
        </p:spPr>
        <p:txBody>
          <a:bodyPr wrap="none" rtlCol="0">
            <a:spAutoFit/>
          </a:bodyPr>
          <a:lstStyle/>
          <a:p>
            <a:r>
              <a:rPr lang="en-US" dirty="0"/>
              <a:t>Miss-rate = 50%</a:t>
            </a:r>
          </a:p>
        </p:txBody>
      </p:sp>
      <p:sp>
        <p:nvSpPr>
          <p:cNvPr id="13" name="TextBox 12">
            <a:extLst>
              <a:ext uri="{FF2B5EF4-FFF2-40B4-BE49-F238E27FC236}">
                <a16:creationId xmlns:a16="http://schemas.microsoft.com/office/drawing/2014/main" id="{F8C79F0B-A127-9238-E1AA-2E3FA468958B}"/>
              </a:ext>
            </a:extLst>
          </p:cNvPr>
          <p:cNvSpPr txBox="1"/>
          <p:nvPr/>
        </p:nvSpPr>
        <p:spPr>
          <a:xfrm>
            <a:off x="6394016" y="1890116"/>
            <a:ext cx="1352806" cy="523220"/>
          </a:xfrm>
          <a:prstGeom prst="rect">
            <a:avLst/>
          </a:prstGeom>
          <a:noFill/>
        </p:spPr>
        <p:txBody>
          <a:bodyPr wrap="none" rtlCol="0">
            <a:spAutoFit/>
          </a:bodyPr>
          <a:lstStyle/>
          <a:p>
            <a:r>
              <a:rPr lang="en-US" sz="2800" b="1" dirty="0">
                <a:solidFill>
                  <a:srgbClr val="38336C"/>
                </a:solidFill>
              </a:rPr>
              <a:t>Results:</a:t>
            </a:r>
          </a:p>
        </p:txBody>
      </p:sp>
      <p:sp>
        <p:nvSpPr>
          <p:cNvPr id="14" name="TextBox 13">
            <a:extLst>
              <a:ext uri="{FF2B5EF4-FFF2-40B4-BE49-F238E27FC236}">
                <a16:creationId xmlns:a16="http://schemas.microsoft.com/office/drawing/2014/main" id="{1783D92B-CAC4-45FD-10F1-084A36294CAB}"/>
              </a:ext>
            </a:extLst>
          </p:cNvPr>
          <p:cNvSpPr txBox="1"/>
          <p:nvPr/>
        </p:nvSpPr>
        <p:spPr>
          <a:xfrm>
            <a:off x="6403789" y="2413336"/>
            <a:ext cx="5231689"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Number of branches: </a:t>
            </a:r>
            <a:r>
              <a:rPr lang="en-US" sz="2400" b="1" dirty="0">
                <a:solidFill>
                  <a:srgbClr val="6B61B2"/>
                </a:solidFill>
              </a:rPr>
              <a:t>2000</a:t>
            </a:r>
          </a:p>
          <a:p>
            <a:pPr marL="285750" indent="-285750">
              <a:buFont typeface="Arial" panose="020B0604020202020204" pitchFamily="34" charset="0"/>
              <a:buChar char="•"/>
            </a:pPr>
            <a:r>
              <a:rPr lang="en-US" sz="2400" dirty="0"/>
              <a:t>Mispredicted branches: </a:t>
            </a:r>
            <a:r>
              <a:rPr lang="en-US" sz="2400" b="1" dirty="0">
                <a:solidFill>
                  <a:srgbClr val="6B61B2"/>
                </a:solidFill>
              </a:rPr>
              <a:t>~1000 </a:t>
            </a:r>
            <a:r>
              <a:rPr lang="en-US" sz="2400" b="1" dirty="0">
                <a:solidFill>
                  <a:srgbClr val="6B61B2"/>
                </a:solidFill>
                <a:sym typeface="Wingdings" pitchFamily="2" charset="2"/>
              </a:rPr>
              <a:t> 50%</a:t>
            </a:r>
            <a:endParaRPr lang="en-US" sz="2400" b="1" dirty="0">
              <a:solidFill>
                <a:srgbClr val="6B61B2"/>
              </a:solidFill>
            </a:endParaRPr>
          </a:p>
        </p:txBody>
      </p:sp>
      <p:sp>
        <p:nvSpPr>
          <p:cNvPr id="2" name="Slide Number Placeholder 1">
            <a:extLst>
              <a:ext uri="{FF2B5EF4-FFF2-40B4-BE49-F238E27FC236}">
                <a16:creationId xmlns:a16="http://schemas.microsoft.com/office/drawing/2014/main" id="{FCED3283-2C87-BB0F-B5CE-63EBA73F0B95}"/>
              </a:ext>
            </a:extLst>
          </p:cNvPr>
          <p:cNvSpPr>
            <a:spLocks noGrp="1"/>
          </p:cNvSpPr>
          <p:nvPr>
            <p:ph type="sldNum" sz="quarter" idx="12"/>
          </p:nvPr>
        </p:nvSpPr>
        <p:spPr/>
        <p:txBody>
          <a:bodyPr/>
          <a:lstStyle/>
          <a:p>
            <a:fld id="{EAEF51F3-7402-1E43-A52A-04D0BBC619AC}" type="slidenum">
              <a:rPr lang="en-US" smtClean="0"/>
              <a:t>21</a:t>
            </a:fld>
            <a:endParaRPr lang="en-US"/>
          </a:p>
        </p:txBody>
      </p:sp>
    </p:spTree>
    <p:extLst>
      <p:ext uri="{BB962C8B-B14F-4D97-AF65-F5344CB8AC3E}">
        <p14:creationId xmlns:p14="http://schemas.microsoft.com/office/powerpoint/2010/main" val="1955203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6847003" cy="646331"/>
          </a:xfrm>
          <a:prstGeom prst="rect">
            <a:avLst/>
          </a:prstGeom>
          <a:noFill/>
        </p:spPr>
        <p:txBody>
          <a:bodyPr wrap="none" rtlCol="0">
            <a:spAutoFit/>
          </a:bodyPr>
          <a:lstStyle/>
          <a:p>
            <a:r>
              <a:rPr lang="en-US" sz="3600" dirty="0">
                <a:solidFill>
                  <a:srgbClr val="38336C"/>
                </a:solidFill>
              </a:rPr>
              <a:t>Reverse Engineering: Global History</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16" name="Rounded Rectangle 15">
            <a:extLst>
              <a:ext uri="{FF2B5EF4-FFF2-40B4-BE49-F238E27FC236}">
                <a16:creationId xmlns:a16="http://schemas.microsoft.com/office/drawing/2014/main" id="{F08C5C67-6D75-07FF-B7AC-F753E72CE3D8}"/>
              </a:ext>
            </a:extLst>
          </p:cNvPr>
          <p:cNvSpPr/>
          <p:nvPr/>
        </p:nvSpPr>
        <p:spPr>
          <a:xfrm>
            <a:off x="412602" y="1839149"/>
            <a:ext cx="5385384" cy="3685618"/>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9BB9D14D-CD34-5FD2-8EA2-239012635908}"/>
              </a:ext>
            </a:extLst>
          </p:cNvPr>
          <p:cNvSpPr txBox="1"/>
          <p:nvPr/>
        </p:nvSpPr>
        <p:spPr>
          <a:xfrm>
            <a:off x="615060" y="2051999"/>
            <a:ext cx="4339650" cy="3170099"/>
          </a:xfrm>
          <a:prstGeom prst="rect">
            <a:avLst/>
          </a:prstGeom>
          <a:noFill/>
        </p:spPr>
        <p:txBody>
          <a:bodyPr wrap="none" rtlCol="0">
            <a:spAutoFit/>
          </a:bodyPr>
          <a:lstStyle/>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for (i = 0; i &lt; 2000; i++){</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    k = rand() % 2;	</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a:t>
            </a:r>
          </a:p>
        </p:txBody>
      </p:sp>
      <p:sp>
        <p:nvSpPr>
          <p:cNvPr id="19" name="Rounded Rectangle 18">
            <a:extLst>
              <a:ext uri="{FF2B5EF4-FFF2-40B4-BE49-F238E27FC236}">
                <a16:creationId xmlns:a16="http://schemas.microsoft.com/office/drawing/2014/main" id="{7B2E875E-3F82-64FB-EC90-40C23C70D553}"/>
              </a:ext>
            </a:extLst>
          </p:cNvPr>
          <p:cNvSpPr/>
          <p:nvPr/>
        </p:nvSpPr>
        <p:spPr>
          <a:xfrm>
            <a:off x="1220863" y="3115849"/>
            <a:ext cx="2747100" cy="626301"/>
          </a:xfrm>
          <a:prstGeom prst="roundRect">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urier New" panose="02070309020205020404" pitchFamily="49" charset="0"/>
                <a:cs typeface="Courier New" panose="02070309020205020404" pitchFamily="49" charset="0"/>
              </a:rPr>
              <a:t>if</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(k) </a:t>
            </a:r>
            <a:r>
              <a:rPr lang="en-US" dirty="0">
                <a:solidFill>
                  <a:schemeClr val="bg1"/>
                </a:solidFill>
                <a:latin typeface="Courier New" panose="02070309020205020404" pitchFamily="49" charset="0"/>
                <a:cs typeface="Courier New" panose="02070309020205020404" pitchFamily="49" charset="0"/>
              </a:rPr>
              <a:t>{ /* … */ }</a:t>
            </a:r>
          </a:p>
        </p:txBody>
      </p:sp>
      <p:sp>
        <p:nvSpPr>
          <p:cNvPr id="20" name="Rounded Rectangle 19">
            <a:extLst>
              <a:ext uri="{FF2B5EF4-FFF2-40B4-BE49-F238E27FC236}">
                <a16:creationId xmlns:a16="http://schemas.microsoft.com/office/drawing/2014/main" id="{0181D20B-27E4-9BD2-F7A6-8E8EEC6DC29B}"/>
              </a:ext>
            </a:extLst>
          </p:cNvPr>
          <p:cNvSpPr/>
          <p:nvPr/>
        </p:nvSpPr>
        <p:spPr>
          <a:xfrm>
            <a:off x="1209901" y="3955358"/>
            <a:ext cx="2747100" cy="626301"/>
          </a:xfrm>
          <a:prstGeom prst="roundRect">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urier New" panose="02070309020205020404" pitchFamily="49" charset="0"/>
                <a:cs typeface="Courier New" panose="02070309020205020404" pitchFamily="49" charset="0"/>
              </a:rPr>
              <a:t>if</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(k) </a:t>
            </a:r>
            <a:r>
              <a:rPr lang="en-US" dirty="0">
                <a:solidFill>
                  <a:schemeClr val="bg1"/>
                </a:solidFill>
                <a:latin typeface="Courier New" panose="02070309020205020404" pitchFamily="49" charset="0"/>
                <a:cs typeface="Courier New" panose="02070309020205020404" pitchFamily="49" charset="0"/>
              </a:rPr>
              <a:t>{ /* … */ }</a:t>
            </a:r>
          </a:p>
        </p:txBody>
      </p:sp>
      <p:sp>
        <p:nvSpPr>
          <p:cNvPr id="21" name="TextBox 20">
            <a:extLst>
              <a:ext uri="{FF2B5EF4-FFF2-40B4-BE49-F238E27FC236}">
                <a16:creationId xmlns:a16="http://schemas.microsoft.com/office/drawing/2014/main" id="{0C7DE52C-633E-4109-3C90-E8A733D68461}"/>
              </a:ext>
            </a:extLst>
          </p:cNvPr>
          <p:cNvSpPr txBox="1"/>
          <p:nvPr/>
        </p:nvSpPr>
        <p:spPr>
          <a:xfrm>
            <a:off x="6394016" y="1890116"/>
            <a:ext cx="1352806" cy="523220"/>
          </a:xfrm>
          <a:prstGeom prst="rect">
            <a:avLst/>
          </a:prstGeom>
          <a:noFill/>
        </p:spPr>
        <p:txBody>
          <a:bodyPr wrap="none" rtlCol="0">
            <a:spAutoFit/>
          </a:bodyPr>
          <a:lstStyle/>
          <a:p>
            <a:r>
              <a:rPr lang="en-US" sz="2800" b="1" dirty="0">
                <a:solidFill>
                  <a:srgbClr val="38336C"/>
                </a:solidFill>
              </a:rPr>
              <a:t>Results:</a:t>
            </a:r>
          </a:p>
        </p:txBody>
      </p:sp>
      <p:sp>
        <p:nvSpPr>
          <p:cNvPr id="22" name="TextBox 21">
            <a:extLst>
              <a:ext uri="{FF2B5EF4-FFF2-40B4-BE49-F238E27FC236}">
                <a16:creationId xmlns:a16="http://schemas.microsoft.com/office/drawing/2014/main" id="{299D2022-D4F2-2399-779A-B1F878E0C263}"/>
              </a:ext>
            </a:extLst>
          </p:cNvPr>
          <p:cNvSpPr txBox="1"/>
          <p:nvPr/>
        </p:nvSpPr>
        <p:spPr>
          <a:xfrm>
            <a:off x="6403789" y="2413336"/>
            <a:ext cx="5226880"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Number of branches: </a:t>
            </a:r>
            <a:r>
              <a:rPr lang="en-US" sz="2400" b="1" dirty="0">
                <a:solidFill>
                  <a:srgbClr val="6B61B2"/>
                </a:solidFill>
              </a:rPr>
              <a:t>4000</a:t>
            </a:r>
          </a:p>
          <a:p>
            <a:pPr marL="285750" indent="-285750">
              <a:buFont typeface="Arial" panose="020B0604020202020204" pitchFamily="34" charset="0"/>
              <a:buChar char="•"/>
            </a:pPr>
            <a:r>
              <a:rPr lang="en-US" sz="2400" dirty="0"/>
              <a:t>Mispredicted branches: </a:t>
            </a:r>
            <a:r>
              <a:rPr lang="en-US" sz="2400" b="1" dirty="0">
                <a:solidFill>
                  <a:srgbClr val="6B61B2"/>
                </a:solidFill>
              </a:rPr>
              <a:t>~1000 </a:t>
            </a:r>
            <a:r>
              <a:rPr lang="en-US" sz="2400" b="1" dirty="0">
                <a:solidFill>
                  <a:srgbClr val="6B61B2"/>
                </a:solidFill>
                <a:sym typeface="Wingdings" pitchFamily="2" charset="2"/>
              </a:rPr>
              <a:t> 25%</a:t>
            </a:r>
            <a:endParaRPr lang="en-US" sz="2400" b="1" dirty="0">
              <a:solidFill>
                <a:srgbClr val="6B61B2"/>
              </a:solidFill>
            </a:endParaRPr>
          </a:p>
        </p:txBody>
      </p:sp>
      <p:sp>
        <p:nvSpPr>
          <p:cNvPr id="23" name="TextBox 22">
            <a:extLst>
              <a:ext uri="{FF2B5EF4-FFF2-40B4-BE49-F238E27FC236}">
                <a16:creationId xmlns:a16="http://schemas.microsoft.com/office/drawing/2014/main" id="{674EC640-5F3E-92DE-1762-C934CE229AE5}"/>
              </a:ext>
            </a:extLst>
          </p:cNvPr>
          <p:cNvSpPr txBox="1"/>
          <p:nvPr/>
        </p:nvSpPr>
        <p:spPr>
          <a:xfrm>
            <a:off x="4037545" y="3244333"/>
            <a:ext cx="1678921" cy="369332"/>
          </a:xfrm>
          <a:prstGeom prst="rect">
            <a:avLst/>
          </a:prstGeom>
          <a:noFill/>
          <a:ln w="28575">
            <a:noFill/>
          </a:ln>
        </p:spPr>
        <p:txBody>
          <a:bodyPr wrap="none" rtlCol="0">
            <a:spAutoFit/>
          </a:bodyPr>
          <a:lstStyle/>
          <a:p>
            <a:r>
              <a:rPr lang="en-US" dirty="0"/>
              <a:t>Miss-rate = 50%</a:t>
            </a:r>
          </a:p>
        </p:txBody>
      </p:sp>
      <p:sp>
        <p:nvSpPr>
          <p:cNvPr id="25" name="TextBox 24">
            <a:extLst>
              <a:ext uri="{FF2B5EF4-FFF2-40B4-BE49-F238E27FC236}">
                <a16:creationId xmlns:a16="http://schemas.microsoft.com/office/drawing/2014/main" id="{12285A75-9AE2-C188-9A9F-23568E1AA051}"/>
              </a:ext>
            </a:extLst>
          </p:cNvPr>
          <p:cNvSpPr txBox="1"/>
          <p:nvPr/>
        </p:nvSpPr>
        <p:spPr>
          <a:xfrm>
            <a:off x="4037544" y="4083842"/>
            <a:ext cx="1561902" cy="369332"/>
          </a:xfrm>
          <a:prstGeom prst="rect">
            <a:avLst/>
          </a:prstGeom>
          <a:noFill/>
          <a:ln w="28575">
            <a:solidFill>
              <a:srgbClr val="E06024"/>
            </a:solidFill>
          </a:ln>
        </p:spPr>
        <p:txBody>
          <a:bodyPr wrap="none" rtlCol="0">
            <a:spAutoFit/>
          </a:bodyPr>
          <a:lstStyle/>
          <a:p>
            <a:r>
              <a:rPr lang="en-US" dirty="0"/>
              <a:t>Miss-rate = 0%</a:t>
            </a:r>
          </a:p>
        </p:txBody>
      </p:sp>
      <p:sp>
        <p:nvSpPr>
          <p:cNvPr id="2" name="Slide Number Placeholder 1">
            <a:extLst>
              <a:ext uri="{FF2B5EF4-FFF2-40B4-BE49-F238E27FC236}">
                <a16:creationId xmlns:a16="http://schemas.microsoft.com/office/drawing/2014/main" id="{58AF6885-647F-CF25-8C3C-D95187B67718}"/>
              </a:ext>
            </a:extLst>
          </p:cNvPr>
          <p:cNvSpPr>
            <a:spLocks noGrp="1"/>
          </p:cNvSpPr>
          <p:nvPr>
            <p:ph type="sldNum" sz="quarter" idx="12"/>
          </p:nvPr>
        </p:nvSpPr>
        <p:spPr/>
        <p:txBody>
          <a:bodyPr/>
          <a:lstStyle/>
          <a:p>
            <a:fld id="{EAEF51F3-7402-1E43-A52A-04D0BBC619AC}" type="slidenum">
              <a:rPr lang="en-US" smtClean="0"/>
              <a:t>22</a:t>
            </a:fld>
            <a:endParaRPr lang="en-US"/>
          </a:p>
        </p:txBody>
      </p:sp>
    </p:spTree>
    <p:extLst>
      <p:ext uri="{BB962C8B-B14F-4D97-AF65-F5344CB8AC3E}">
        <p14:creationId xmlns:p14="http://schemas.microsoft.com/office/powerpoint/2010/main" val="429124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6847003" cy="646331"/>
          </a:xfrm>
          <a:prstGeom prst="rect">
            <a:avLst/>
          </a:prstGeom>
          <a:noFill/>
        </p:spPr>
        <p:txBody>
          <a:bodyPr wrap="none" rtlCol="0">
            <a:spAutoFit/>
          </a:bodyPr>
          <a:lstStyle/>
          <a:p>
            <a:r>
              <a:rPr lang="en-US" sz="3600" dirty="0">
                <a:solidFill>
                  <a:srgbClr val="38336C"/>
                </a:solidFill>
              </a:rPr>
              <a:t>Reverse Engineering: Global History</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11" name="Curved Left Arrow 10">
            <a:extLst>
              <a:ext uri="{FF2B5EF4-FFF2-40B4-BE49-F238E27FC236}">
                <a16:creationId xmlns:a16="http://schemas.microsoft.com/office/drawing/2014/main" id="{EAA54CD0-D829-19D4-3BE7-740BC7EC9681}"/>
              </a:ext>
            </a:extLst>
          </p:cNvPr>
          <p:cNvSpPr/>
          <p:nvPr/>
        </p:nvSpPr>
        <p:spPr>
          <a:xfrm flipH="1">
            <a:off x="502261" y="2916190"/>
            <a:ext cx="637082" cy="1834822"/>
          </a:xfrm>
          <a:prstGeom prst="curvedLeftArrow">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DDB16322-89C6-1401-07B0-5817236B5F6A}"/>
              </a:ext>
            </a:extLst>
          </p:cNvPr>
          <p:cNvPicPr>
            <a:picLocks noChangeAspect="1"/>
          </p:cNvPicPr>
          <p:nvPr/>
        </p:nvPicPr>
        <p:blipFill>
          <a:blip r:embed="rId4"/>
          <a:stretch>
            <a:fillRect/>
          </a:stretch>
        </p:blipFill>
        <p:spPr>
          <a:xfrm>
            <a:off x="6592637" y="1781452"/>
            <a:ext cx="4726369" cy="2193035"/>
          </a:xfrm>
          <a:prstGeom prst="rect">
            <a:avLst/>
          </a:prstGeom>
        </p:spPr>
      </p:pic>
      <p:sp>
        <p:nvSpPr>
          <p:cNvPr id="14" name="TextBox 13">
            <a:extLst>
              <a:ext uri="{FF2B5EF4-FFF2-40B4-BE49-F238E27FC236}">
                <a16:creationId xmlns:a16="http://schemas.microsoft.com/office/drawing/2014/main" id="{D969DDE6-761C-A5C5-29C3-64582CF162CD}"/>
              </a:ext>
            </a:extLst>
          </p:cNvPr>
          <p:cNvSpPr txBox="1"/>
          <p:nvPr/>
        </p:nvSpPr>
        <p:spPr>
          <a:xfrm>
            <a:off x="6271260" y="4183398"/>
            <a:ext cx="5743881" cy="492443"/>
          </a:xfrm>
          <a:prstGeom prst="rect">
            <a:avLst/>
          </a:prstGeom>
          <a:noFill/>
          <a:ln w="28575">
            <a:solidFill>
              <a:schemeClr val="accent2">
                <a:lumMod val="75000"/>
              </a:schemeClr>
            </a:solidFill>
          </a:ln>
        </p:spPr>
        <p:txBody>
          <a:bodyPr wrap="square" rtlCol="0">
            <a:spAutoFit/>
          </a:bodyPr>
          <a:lstStyle/>
          <a:p>
            <a:r>
              <a:rPr lang="en-US" sz="2600" b="1" dirty="0">
                <a:solidFill>
                  <a:srgbClr val="38336C"/>
                </a:solidFill>
              </a:rPr>
              <a:t>Global history size </a:t>
            </a:r>
            <a:r>
              <a:rPr lang="en-US" sz="2600" b="1" dirty="0">
                <a:solidFill>
                  <a:srgbClr val="38336C"/>
                </a:solidFill>
                <a:sym typeface="Wingdings" pitchFamily="2" charset="2"/>
              </a:rPr>
              <a:t> 93 Taken branches</a:t>
            </a:r>
            <a:endParaRPr lang="en-US" sz="2600" b="1" dirty="0">
              <a:solidFill>
                <a:srgbClr val="38336C"/>
              </a:solidFill>
            </a:endParaRPr>
          </a:p>
        </p:txBody>
      </p:sp>
      <p:sp>
        <p:nvSpPr>
          <p:cNvPr id="7" name="Rounded Rectangle 6">
            <a:extLst>
              <a:ext uri="{FF2B5EF4-FFF2-40B4-BE49-F238E27FC236}">
                <a16:creationId xmlns:a16="http://schemas.microsoft.com/office/drawing/2014/main" id="{3FCFB6E6-DF48-7A46-4B75-983D748D3B32}"/>
              </a:ext>
            </a:extLst>
          </p:cNvPr>
          <p:cNvSpPr/>
          <p:nvPr/>
        </p:nvSpPr>
        <p:spPr>
          <a:xfrm>
            <a:off x="412602" y="1461882"/>
            <a:ext cx="5385384" cy="4414580"/>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2211884-9CFA-9AEC-F523-8BE50D4448ED}"/>
              </a:ext>
            </a:extLst>
          </p:cNvPr>
          <p:cNvSpPr txBox="1"/>
          <p:nvPr/>
        </p:nvSpPr>
        <p:spPr>
          <a:xfrm>
            <a:off x="615060" y="1674732"/>
            <a:ext cx="4339650" cy="3785652"/>
          </a:xfrm>
          <a:prstGeom prst="rect">
            <a:avLst/>
          </a:prstGeom>
          <a:noFill/>
        </p:spPr>
        <p:txBody>
          <a:bodyPr wrap="none" rtlCol="0">
            <a:spAutoFit/>
          </a:bodyPr>
          <a:lstStyle/>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for (i = 0; i &lt; 2000; i++){</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    k = rand() % 2;	</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a:t>
            </a:r>
          </a:p>
        </p:txBody>
      </p:sp>
      <p:sp>
        <p:nvSpPr>
          <p:cNvPr id="13" name="Rounded Rectangle 12">
            <a:extLst>
              <a:ext uri="{FF2B5EF4-FFF2-40B4-BE49-F238E27FC236}">
                <a16:creationId xmlns:a16="http://schemas.microsoft.com/office/drawing/2014/main" id="{BC4B9FE6-6CA0-5891-C75D-771C4E2F156D}"/>
              </a:ext>
            </a:extLst>
          </p:cNvPr>
          <p:cNvSpPr/>
          <p:nvPr/>
        </p:nvSpPr>
        <p:spPr>
          <a:xfrm>
            <a:off x="1220863" y="2738582"/>
            <a:ext cx="2747100" cy="626301"/>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urier New" panose="02070309020205020404" pitchFamily="49" charset="0"/>
                <a:cs typeface="Courier New" panose="02070309020205020404" pitchFamily="49" charset="0"/>
              </a:rPr>
              <a:t>if</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(k) </a:t>
            </a:r>
            <a:r>
              <a:rPr lang="en-US" dirty="0">
                <a:solidFill>
                  <a:schemeClr val="bg1"/>
                </a:solidFill>
                <a:latin typeface="Courier New" panose="02070309020205020404" pitchFamily="49" charset="0"/>
                <a:cs typeface="Courier New" panose="02070309020205020404" pitchFamily="49" charset="0"/>
              </a:rPr>
              <a:t>{ /* … */ }</a:t>
            </a:r>
          </a:p>
        </p:txBody>
      </p:sp>
      <p:sp>
        <p:nvSpPr>
          <p:cNvPr id="15" name="Rounded Rectangle 14">
            <a:extLst>
              <a:ext uri="{FF2B5EF4-FFF2-40B4-BE49-F238E27FC236}">
                <a16:creationId xmlns:a16="http://schemas.microsoft.com/office/drawing/2014/main" id="{D44C7111-4AAA-0B25-AB8A-35240254312D}"/>
              </a:ext>
            </a:extLst>
          </p:cNvPr>
          <p:cNvSpPr/>
          <p:nvPr/>
        </p:nvSpPr>
        <p:spPr>
          <a:xfrm>
            <a:off x="1209901" y="4223922"/>
            <a:ext cx="2747100" cy="626301"/>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urier New" panose="02070309020205020404" pitchFamily="49" charset="0"/>
                <a:cs typeface="Courier New" panose="02070309020205020404" pitchFamily="49" charset="0"/>
              </a:rPr>
              <a:t>if</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(k) </a:t>
            </a:r>
            <a:r>
              <a:rPr lang="en-US" dirty="0">
                <a:solidFill>
                  <a:schemeClr val="bg1"/>
                </a:solidFill>
                <a:latin typeface="Courier New" panose="02070309020205020404" pitchFamily="49" charset="0"/>
                <a:cs typeface="Courier New" panose="02070309020205020404" pitchFamily="49" charset="0"/>
              </a:rPr>
              <a:t>{ /* … */ }</a:t>
            </a:r>
          </a:p>
        </p:txBody>
      </p:sp>
      <p:sp>
        <p:nvSpPr>
          <p:cNvPr id="16" name="TextBox 15">
            <a:extLst>
              <a:ext uri="{FF2B5EF4-FFF2-40B4-BE49-F238E27FC236}">
                <a16:creationId xmlns:a16="http://schemas.microsoft.com/office/drawing/2014/main" id="{3BB7C4EB-785D-FE78-C62C-6796EE0E1583}"/>
              </a:ext>
            </a:extLst>
          </p:cNvPr>
          <p:cNvSpPr txBox="1"/>
          <p:nvPr/>
        </p:nvSpPr>
        <p:spPr>
          <a:xfrm>
            <a:off x="4037545" y="2867066"/>
            <a:ext cx="1678921" cy="369332"/>
          </a:xfrm>
          <a:prstGeom prst="rect">
            <a:avLst/>
          </a:prstGeom>
          <a:noFill/>
          <a:ln w="28575">
            <a:noFill/>
          </a:ln>
        </p:spPr>
        <p:txBody>
          <a:bodyPr wrap="none" rtlCol="0">
            <a:spAutoFit/>
          </a:bodyPr>
          <a:lstStyle/>
          <a:p>
            <a:r>
              <a:rPr lang="en-US" dirty="0"/>
              <a:t>Miss-rate = 50%</a:t>
            </a:r>
          </a:p>
        </p:txBody>
      </p:sp>
      <p:sp>
        <p:nvSpPr>
          <p:cNvPr id="17" name="TextBox 16">
            <a:extLst>
              <a:ext uri="{FF2B5EF4-FFF2-40B4-BE49-F238E27FC236}">
                <a16:creationId xmlns:a16="http://schemas.microsoft.com/office/drawing/2014/main" id="{91100E30-B07A-1BAD-9091-1EFA308C8B39}"/>
              </a:ext>
            </a:extLst>
          </p:cNvPr>
          <p:cNvSpPr txBox="1"/>
          <p:nvPr/>
        </p:nvSpPr>
        <p:spPr>
          <a:xfrm>
            <a:off x="4037544" y="4352406"/>
            <a:ext cx="1387175" cy="369332"/>
          </a:xfrm>
          <a:prstGeom prst="rect">
            <a:avLst/>
          </a:prstGeom>
          <a:noFill/>
          <a:ln w="28575">
            <a:solidFill>
              <a:srgbClr val="E06024"/>
            </a:solidFill>
          </a:ln>
        </p:spPr>
        <p:txBody>
          <a:bodyPr wrap="none" rtlCol="0">
            <a:spAutoFit/>
          </a:bodyPr>
          <a:lstStyle/>
          <a:p>
            <a:r>
              <a:rPr lang="en-US" dirty="0"/>
              <a:t>Miss-rate = ?</a:t>
            </a:r>
          </a:p>
        </p:txBody>
      </p:sp>
      <p:sp>
        <p:nvSpPr>
          <p:cNvPr id="10" name="Rounded Rectangle 9">
            <a:extLst>
              <a:ext uri="{FF2B5EF4-FFF2-40B4-BE49-F238E27FC236}">
                <a16:creationId xmlns:a16="http://schemas.microsoft.com/office/drawing/2014/main" id="{4BA30D9A-EA2F-E921-8BB1-B39F6A3AA301}"/>
              </a:ext>
            </a:extLst>
          </p:cNvPr>
          <p:cNvSpPr/>
          <p:nvPr/>
        </p:nvSpPr>
        <p:spPr>
          <a:xfrm>
            <a:off x="1220863" y="3494693"/>
            <a:ext cx="2931412" cy="626301"/>
          </a:xfrm>
          <a:prstGeom prst="roundRect">
            <a:avLst/>
          </a:prstGeom>
          <a:solidFill>
            <a:srgbClr val="383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Dummy Branches </a:t>
            </a:r>
            <a:r>
              <a:rPr lang="en-US" sz="2000" b="1" dirty="0"/>
              <a:t>(Taken)</a:t>
            </a:r>
          </a:p>
        </p:txBody>
      </p:sp>
      <p:sp>
        <p:nvSpPr>
          <p:cNvPr id="2" name="Slide Number Placeholder 1">
            <a:extLst>
              <a:ext uri="{FF2B5EF4-FFF2-40B4-BE49-F238E27FC236}">
                <a16:creationId xmlns:a16="http://schemas.microsoft.com/office/drawing/2014/main" id="{73E28FAB-BA27-6124-A4A8-0111C32EDBF4}"/>
              </a:ext>
            </a:extLst>
          </p:cNvPr>
          <p:cNvSpPr>
            <a:spLocks noGrp="1"/>
          </p:cNvSpPr>
          <p:nvPr>
            <p:ph type="sldNum" sz="quarter" idx="12"/>
          </p:nvPr>
        </p:nvSpPr>
        <p:spPr/>
        <p:txBody>
          <a:bodyPr/>
          <a:lstStyle/>
          <a:p>
            <a:fld id="{EAEF51F3-7402-1E43-A52A-04D0BBC619AC}" type="slidenum">
              <a:rPr lang="en-US" smtClean="0"/>
              <a:t>23</a:t>
            </a:fld>
            <a:endParaRPr lang="en-US"/>
          </a:p>
        </p:txBody>
      </p:sp>
    </p:spTree>
    <p:extLst>
      <p:ext uri="{BB962C8B-B14F-4D97-AF65-F5344CB8AC3E}">
        <p14:creationId xmlns:p14="http://schemas.microsoft.com/office/powerpoint/2010/main" val="49642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6847003" cy="646331"/>
          </a:xfrm>
          <a:prstGeom prst="rect">
            <a:avLst/>
          </a:prstGeom>
          <a:noFill/>
        </p:spPr>
        <p:txBody>
          <a:bodyPr wrap="none" rtlCol="0">
            <a:spAutoFit/>
          </a:bodyPr>
          <a:lstStyle/>
          <a:p>
            <a:r>
              <a:rPr lang="en-US" sz="3600" dirty="0">
                <a:solidFill>
                  <a:srgbClr val="38336C"/>
                </a:solidFill>
              </a:rPr>
              <a:t>Reverse Engineering: Global History</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pic>
        <p:nvPicPr>
          <p:cNvPr id="7" name="Picture 6">
            <a:extLst>
              <a:ext uri="{FF2B5EF4-FFF2-40B4-BE49-F238E27FC236}">
                <a16:creationId xmlns:a16="http://schemas.microsoft.com/office/drawing/2014/main" id="{103B46BA-4C98-DB87-C4EC-894F9E3A604E}"/>
              </a:ext>
            </a:extLst>
          </p:cNvPr>
          <p:cNvPicPr>
            <a:picLocks noChangeAspect="1"/>
          </p:cNvPicPr>
          <p:nvPr/>
        </p:nvPicPr>
        <p:blipFill>
          <a:blip r:embed="rId4"/>
          <a:stretch>
            <a:fillRect/>
          </a:stretch>
        </p:blipFill>
        <p:spPr>
          <a:xfrm>
            <a:off x="6421492" y="1763969"/>
            <a:ext cx="5161072" cy="2357025"/>
          </a:xfrm>
          <a:prstGeom prst="rect">
            <a:avLst/>
          </a:prstGeom>
        </p:spPr>
      </p:pic>
      <p:sp>
        <p:nvSpPr>
          <p:cNvPr id="13" name="TextBox 12">
            <a:extLst>
              <a:ext uri="{FF2B5EF4-FFF2-40B4-BE49-F238E27FC236}">
                <a16:creationId xmlns:a16="http://schemas.microsoft.com/office/drawing/2014/main" id="{37434EA7-42BC-F27B-4417-1C0779228D7F}"/>
              </a:ext>
            </a:extLst>
          </p:cNvPr>
          <p:cNvSpPr txBox="1"/>
          <p:nvPr/>
        </p:nvSpPr>
        <p:spPr>
          <a:xfrm>
            <a:off x="6597449" y="4289347"/>
            <a:ext cx="4906088" cy="461665"/>
          </a:xfrm>
          <a:prstGeom prst="rect">
            <a:avLst/>
          </a:prstGeom>
          <a:noFill/>
          <a:ln w="28575">
            <a:solidFill>
              <a:schemeClr val="accent2">
                <a:lumMod val="75000"/>
              </a:schemeClr>
            </a:solidFill>
          </a:ln>
        </p:spPr>
        <p:txBody>
          <a:bodyPr wrap="square" rtlCol="0">
            <a:spAutoFit/>
          </a:bodyPr>
          <a:lstStyle/>
          <a:p>
            <a:r>
              <a:rPr lang="en-US" sz="2400" dirty="0">
                <a:solidFill>
                  <a:srgbClr val="38336C"/>
                </a:solidFill>
              </a:rPr>
              <a:t>Global history </a:t>
            </a:r>
            <a:r>
              <a:rPr lang="en-US" sz="2400" dirty="0">
                <a:solidFill>
                  <a:srgbClr val="38336C"/>
                </a:solidFill>
                <a:sym typeface="Wingdings" pitchFamily="2" charset="2"/>
              </a:rPr>
              <a:t> only </a:t>
            </a:r>
            <a:r>
              <a:rPr lang="en-US" sz="2400" b="1" dirty="0">
                <a:solidFill>
                  <a:srgbClr val="38336C"/>
                </a:solidFill>
                <a:sym typeface="Wingdings" pitchFamily="2" charset="2"/>
              </a:rPr>
              <a:t>Taken</a:t>
            </a:r>
            <a:r>
              <a:rPr lang="en-US" sz="2400" dirty="0">
                <a:solidFill>
                  <a:srgbClr val="38336C"/>
                </a:solidFill>
                <a:sym typeface="Wingdings" pitchFamily="2" charset="2"/>
              </a:rPr>
              <a:t> branches</a:t>
            </a:r>
            <a:endParaRPr lang="en-US" sz="2400" dirty="0">
              <a:solidFill>
                <a:srgbClr val="38336C"/>
              </a:solidFill>
            </a:endParaRPr>
          </a:p>
        </p:txBody>
      </p:sp>
      <p:sp>
        <p:nvSpPr>
          <p:cNvPr id="8" name="Curved Left Arrow 7">
            <a:extLst>
              <a:ext uri="{FF2B5EF4-FFF2-40B4-BE49-F238E27FC236}">
                <a16:creationId xmlns:a16="http://schemas.microsoft.com/office/drawing/2014/main" id="{DC064411-E97E-DA75-C4BA-799AB6AF0151}"/>
              </a:ext>
            </a:extLst>
          </p:cNvPr>
          <p:cNvSpPr/>
          <p:nvPr/>
        </p:nvSpPr>
        <p:spPr>
          <a:xfrm flipH="1">
            <a:off x="502261" y="2916190"/>
            <a:ext cx="637082" cy="1834822"/>
          </a:xfrm>
          <a:prstGeom prst="curvedLeftArrow">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ounded Rectangle 11">
            <a:extLst>
              <a:ext uri="{FF2B5EF4-FFF2-40B4-BE49-F238E27FC236}">
                <a16:creationId xmlns:a16="http://schemas.microsoft.com/office/drawing/2014/main" id="{3318C1E0-B3B2-3058-670C-19ECDFD2CD94}"/>
              </a:ext>
            </a:extLst>
          </p:cNvPr>
          <p:cNvSpPr/>
          <p:nvPr/>
        </p:nvSpPr>
        <p:spPr>
          <a:xfrm>
            <a:off x="412602" y="1461882"/>
            <a:ext cx="5385384" cy="4414580"/>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ourier New" panose="02070309020205020404" pitchFamily="49" charset="0"/>
              <a:cs typeface="Courier New" panose="02070309020205020404" pitchFamily="49" charset="0"/>
            </a:endParaRPr>
          </a:p>
        </p:txBody>
      </p:sp>
      <p:sp>
        <p:nvSpPr>
          <p:cNvPr id="14" name="TextBox 13">
            <a:extLst>
              <a:ext uri="{FF2B5EF4-FFF2-40B4-BE49-F238E27FC236}">
                <a16:creationId xmlns:a16="http://schemas.microsoft.com/office/drawing/2014/main" id="{37626863-9882-A0FD-D801-D316E8DEC20A}"/>
              </a:ext>
            </a:extLst>
          </p:cNvPr>
          <p:cNvSpPr txBox="1"/>
          <p:nvPr/>
        </p:nvSpPr>
        <p:spPr>
          <a:xfrm>
            <a:off x="615060" y="1674732"/>
            <a:ext cx="4339650" cy="3785652"/>
          </a:xfrm>
          <a:prstGeom prst="rect">
            <a:avLst/>
          </a:prstGeom>
          <a:noFill/>
        </p:spPr>
        <p:txBody>
          <a:bodyPr wrap="none" rtlCol="0">
            <a:spAutoFit/>
          </a:bodyPr>
          <a:lstStyle/>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for (i = 0; i &lt; 2000; i++){</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    k = rand() % 2;	</a:t>
            </a: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endParaRPr lang="en-US" sz="2000" b="1" dirty="0">
              <a:solidFill>
                <a:schemeClr val="tx1">
                  <a:lumMod val="75000"/>
                  <a:lumOff val="25000"/>
                </a:schemeClr>
              </a:solidFill>
              <a:latin typeface="Courier New" panose="02070309020205020404" pitchFamily="49" charset="0"/>
              <a:cs typeface="Courier New" panose="02070309020205020404" pitchFamily="49" charset="0"/>
            </a:endParaRPr>
          </a:p>
          <a:p>
            <a:r>
              <a:rPr lang="en-US" sz="2000" b="1" dirty="0">
                <a:solidFill>
                  <a:schemeClr val="tx1">
                    <a:lumMod val="75000"/>
                    <a:lumOff val="25000"/>
                  </a:schemeClr>
                </a:solidFill>
                <a:latin typeface="Courier New" panose="02070309020205020404" pitchFamily="49" charset="0"/>
                <a:cs typeface="Courier New" panose="02070309020205020404" pitchFamily="49" charset="0"/>
              </a:rPr>
              <a:t>}</a:t>
            </a:r>
          </a:p>
        </p:txBody>
      </p:sp>
      <p:sp>
        <p:nvSpPr>
          <p:cNvPr id="15" name="Rounded Rectangle 14">
            <a:extLst>
              <a:ext uri="{FF2B5EF4-FFF2-40B4-BE49-F238E27FC236}">
                <a16:creationId xmlns:a16="http://schemas.microsoft.com/office/drawing/2014/main" id="{0A70CAB5-5147-2D3F-D1C4-B1953AC38CF4}"/>
              </a:ext>
            </a:extLst>
          </p:cNvPr>
          <p:cNvSpPr/>
          <p:nvPr/>
        </p:nvSpPr>
        <p:spPr>
          <a:xfrm>
            <a:off x="1220863" y="2738582"/>
            <a:ext cx="2747100" cy="626301"/>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urier New" panose="02070309020205020404" pitchFamily="49" charset="0"/>
                <a:cs typeface="Courier New" panose="02070309020205020404" pitchFamily="49" charset="0"/>
              </a:rPr>
              <a:t>if</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(k) </a:t>
            </a:r>
            <a:r>
              <a:rPr lang="en-US" dirty="0">
                <a:solidFill>
                  <a:schemeClr val="bg1"/>
                </a:solidFill>
                <a:latin typeface="Courier New" panose="02070309020205020404" pitchFamily="49" charset="0"/>
                <a:cs typeface="Courier New" panose="02070309020205020404" pitchFamily="49" charset="0"/>
              </a:rPr>
              <a:t>{ /* … */ }</a:t>
            </a:r>
          </a:p>
        </p:txBody>
      </p:sp>
      <p:sp>
        <p:nvSpPr>
          <p:cNvPr id="16" name="Rounded Rectangle 15">
            <a:extLst>
              <a:ext uri="{FF2B5EF4-FFF2-40B4-BE49-F238E27FC236}">
                <a16:creationId xmlns:a16="http://schemas.microsoft.com/office/drawing/2014/main" id="{E8F97AB9-9A66-A165-0D8C-850DA24D8BBA}"/>
              </a:ext>
            </a:extLst>
          </p:cNvPr>
          <p:cNvSpPr/>
          <p:nvPr/>
        </p:nvSpPr>
        <p:spPr>
          <a:xfrm>
            <a:off x="1209901" y="4223922"/>
            <a:ext cx="2747100" cy="626301"/>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urier New" panose="02070309020205020404" pitchFamily="49" charset="0"/>
                <a:cs typeface="Courier New" panose="02070309020205020404" pitchFamily="49" charset="0"/>
              </a:rPr>
              <a:t>if</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(k) </a:t>
            </a:r>
            <a:r>
              <a:rPr lang="en-US" dirty="0">
                <a:solidFill>
                  <a:schemeClr val="bg1"/>
                </a:solidFill>
                <a:latin typeface="Courier New" panose="02070309020205020404" pitchFamily="49" charset="0"/>
                <a:cs typeface="Courier New" panose="02070309020205020404" pitchFamily="49" charset="0"/>
              </a:rPr>
              <a:t>{ /* … */ }</a:t>
            </a:r>
          </a:p>
        </p:txBody>
      </p:sp>
      <p:sp>
        <p:nvSpPr>
          <p:cNvPr id="17" name="TextBox 16">
            <a:extLst>
              <a:ext uri="{FF2B5EF4-FFF2-40B4-BE49-F238E27FC236}">
                <a16:creationId xmlns:a16="http://schemas.microsoft.com/office/drawing/2014/main" id="{F64C2668-AF5A-2E54-2D02-BB286E4D8A25}"/>
              </a:ext>
            </a:extLst>
          </p:cNvPr>
          <p:cNvSpPr txBox="1"/>
          <p:nvPr/>
        </p:nvSpPr>
        <p:spPr>
          <a:xfrm>
            <a:off x="4037545" y="2867066"/>
            <a:ext cx="1678921" cy="369332"/>
          </a:xfrm>
          <a:prstGeom prst="rect">
            <a:avLst/>
          </a:prstGeom>
          <a:noFill/>
          <a:ln w="28575">
            <a:noFill/>
          </a:ln>
        </p:spPr>
        <p:txBody>
          <a:bodyPr wrap="none" rtlCol="0">
            <a:spAutoFit/>
          </a:bodyPr>
          <a:lstStyle/>
          <a:p>
            <a:r>
              <a:rPr lang="en-US" dirty="0"/>
              <a:t>Miss-rate = 50%</a:t>
            </a:r>
          </a:p>
        </p:txBody>
      </p:sp>
      <p:sp>
        <p:nvSpPr>
          <p:cNvPr id="19" name="TextBox 18">
            <a:extLst>
              <a:ext uri="{FF2B5EF4-FFF2-40B4-BE49-F238E27FC236}">
                <a16:creationId xmlns:a16="http://schemas.microsoft.com/office/drawing/2014/main" id="{DF7EB7CA-B4E9-BCEC-FC22-47A5A4684B0A}"/>
              </a:ext>
            </a:extLst>
          </p:cNvPr>
          <p:cNvSpPr txBox="1"/>
          <p:nvPr/>
        </p:nvSpPr>
        <p:spPr>
          <a:xfrm>
            <a:off x="4037544" y="4352406"/>
            <a:ext cx="1387175" cy="369332"/>
          </a:xfrm>
          <a:prstGeom prst="rect">
            <a:avLst/>
          </a:prstGeom>
          <a:noFill/>
          <a:ln w="28575">
            <a:solidFill>
              <a:srgbClr val="E06024"/>
            </a:solidFill>
          </a:ln>
        </p:spPr>
        <p:txBody>
          <a:bodyPr wrap="none" rtlCol="0">
            <a:spAutoFit/>
          </a:bodyPr>
          <a:lstStyle/>
          <a:p>
            <a:r>
              <a:rPr lang="en-US" dirty="0"/>
              <a:t>Miss-rate = ?</a:t>
            </a:r>
          </a:p>
        </p:txBody>
      </p:sp>
      <p:sp>
        <p:nvSpPr>
          <p:cNvPr id="20" name="Rounded Rectangle 19">
            <a:extLst>
              <a:ext uri="{FF2B5EF4-FFF2-40B4-BE49-F238E27FC236}">
                <a16:creationId xmlns:a16="http://schemas.microsoft.com/office/drawing/2014/main" id="{1299CE92-B9AE-BA5A-5F51-FC169262894F}"/>
              </a:ext>
            </a:extLst>
          </p:cNvPr>
          <p:cNvSpPr/>
          <p:nvPr/>
        </p:nvSpPr>
        <p:spPr>
          <a:xfrm>
            <a:off x="1220863" y="3494693"/>
            <a:ext cx="3426088" cy="626301"/>
          </a:xfrm>
          <a:prstGeom prst="roundRect">
            <a:avLst/>
          </a:prstGeom>
          <a:solidFill>
            <a:schemeClr val="bg1"/>
          </a:solidFill>
          <a:ln w="28575">
            <a:solidFill>
              <a:srgbClr val="383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Dummy Branches </a:t>
            </a:r>
            <a:r>
              <a:rPr lang="en-US" sz="2000" b="1" dirty="0">
                <a:solidFill>
                  <a:schemeClr val="tx1"/>
                </a:solidFill>
              </a:rPr>
              <a:t>(Not-Taken)</a:t>
            </a:r>
          </a:p>
        </p:txBody>
      </p:sp>
      <p:sp>
        <p:nvSpPr>
          <p:cNvPr id="2" name="Slide Number Placeholder 1">
            <a:extLst>
              <a:ext uri="{FF2B5EF4-FFF2-40B4-BE49-F238E27FC236}">
                <a16:creationId xmlns:a16="http://schemas.microsoft.com/office/drawing/2014/main" id="{C51FECEB-CDA0-C4EB-C588-9D3A6B094ECD}"/>
              </a:ext>
            </a:extLst>
          </p:cNvPr>
          <p:cNvSpPr>
            <a:spLocks noGrp="1"/>
          </p:cNvSpPr>
          <p:nvPr>
            <p:ph type="sldNum" sz="quarter" idx="12"/>
          </p:nvPr>
        </p:nvSpPr>
        <p:spPr/>
        <p:txBody>
          <a:bodyPr/>
          <a:lstStyle/>
          <a:p>
            <a:fld id="{EAEF51F3-7402-1E43-A52A-04D0BBC619AC}" type="slidenum">
              <a:rPr lang="en-US" smtClean="0"/>
              <a:t>24</a:t>
            </a:fld>
            <a:endParaRPr lang="en-US"/>
          </a:p>
        </p:txBody>
      </p:sp>
    </p:spTree>
    <p:extLst>
      <p:ext uri="{BB962C8B-B14F-4D97-AF65-F5344CB8AC3E}">
        <p14:creationId xmlns:p14="http://schemas.microsoft.com/office/powerpoint/2010/main" val="250462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7090659" cy="646331"/>
          </a:xfrm>
          <a:prstGeom prst="rect">
            <a:avLst/>
          </a:prstGeom>
          <a:noFill/>
        </p:spPr>
        <p:txBody>
          <a:bodyPr wrap="none" rtlCol="0">
            <a:spAutoFit/>
          </a:bodyPr>
          <a:lstStyle/>
          <a:p>
            <a:r>
              <a:rPr lang="en-US" sz="3600" dirty="0">
                <a:solidFill>
                  <a:srgbClr val="38336C"/>
                </a:solidFill>
              </a:rPr>
              <a:t>Reverse Engineering: Global History</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6" name="TextBox 5">
            <a:extLst>
              <a:ext uri="{FF2B5EF4-FFF2-40B4-BE49-F238E27FC236}">
                <a16:creationId xmlns:a16="http://schemas.microsoft.com/office/drawing/2014/main" id="{98114EC5-220B-BCE1-1B3A-89CD8CA7B27A}"/>
              </a:ext>
            </a:extLst>
          </p:cNvPr>
          <p:cNvSpPr txBox="1"/>
          <p:nvPr/>
        </p:nvSpPr>
        <p:spPr>
          <a:xfrm>
            <a:off x="8655323" y="1517496"/>
            <a:ext cx="2114681" cy="1477328"/>
          </a:xfrm>
          <a:prstGeom prst="rect">
            <a:avLst/>
          </a:prstGeom>
          <a:noFill/>
        </p:spPr>
        <p:txBody>
          <a:bodyPr wrap="none" rtlCol="0">
            <a:spAutoFit/>
          </a:bodyPr>
          <a:lstStyle/>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b="1" dirty="0">
                <a:solidFill>
                  <a:srgbClr val="0070C0"/>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 ... */)</a:t>
            </a:r>
          </a:p>
          <a:p>
            <a:endParaRPr lang="en-US" dirty="0">
              <a:latin typeface="Courier New" panose="02070309020205020404" pitchFamily="49" charset="0"/>
              <a:cs typeface="Courier New" panose="02070309020205020404" pitchFamily="49" charset="0"/>
            </a:endParaRPr>
          </a:p>
          <a:p>
            <a:r>
              <a:rPr lang="en-US" b="1" dirty="0">
                <a:solidFill>
                  <a:srgbClr val="0070C0"/>
                </a:solidFill>
                <a:latin typeface="Courier New" panose="02070309020205020404" pitchFamily="49" charset="0"/>
                <a:cs typeface="Courier New" panose="02070309020205020404" pitchFamily="49" charset="0"/>
              </a:rPr>
              <a:t>target: </a:t>
            </a:r>
          </a:p>
        </p:txBody>
      </p:sp>
      <p:sp>
        <p:nvSpPr>
          <p:cNvPr id="7" name="Rounded Rectangle 6">
            <a:extLst>
              <a:ext uri="{FF2B5EF4-FFF2-40B4-BE49-F238E27FC236}">
                <a16:creationId xmlns:a16="http://schemas.microsoft.com/office/drawing/2014/main" id="{6098EE47-E5B3-9943-DF59-C72FFA1C0DC8}"/>
              </a:ext>
            </a:extLst>
          </p:cNvPr>
          <p:cNvSpPr/>
          <p:nvPr/>
        </p:nvSpPr>
        <p:spPr>
          <a:xfrm>
            <a:off x="10746480" y="2017381"/>
            <a:ext cx="859383" cy="3651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Taken</a:t>
            </a:r>
          </a:p>
        </p:txBody>
      </p:sp>
      <p:sp>
        <p:nvSpPr>
          <p:cNvPr id="8" name="Rounded Rectangle 7">
            <a:extLst>
              <a:ext uri="{FF2B5EF4-FFF2-40B4-BE49-F238E27FC236}">
                <a16:creationId xmlns:a16="http://schemas.microsoft.com/office/drawing/2014/main" id="{41103577-C7D0-DF2D-72C3-F1961B7E1929}"/>
              </a:ext>
            </a:extLst>
          </p:cNvPr>
          <p:cNvSpPr/>
          <p:nvPr/>
        </p:nvSpPr>
        <p:spPr>
          <a:xfrm>
            <a:off x="6695268" y="2070344"/>
            <a:ext cx="1915332" cy="3121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Branch Address</a:t>
            </a:r>
          </a:p>
        </p:txBody>
      </p:sp>
      <p:sp>
        <p:nvSpPr>
          <p:cNvPr id="9" name="Rounded Rectangle 8">
            <a:extLst>
              <a:ext uri="{FF2B5EF4-FFF2-40B4-BE49-F238E27FC236}">
                <a16:creationId xmlns:a16="http://schemas.microsoft.com/office/drawing/2014/main" id="{30C2D025-6138-D635-6E68-B057093C12AB}"/>
              </a:ext>
            </a:extLst>
          </p:cNvPr>
          <p:cNvSpPr/>
          <p:nvPr/>
        </p:nvSpPr>
        <p:spPr>
          <a:xfrm>
            <a:off x="6695268" y="2612456"/>
            <a:ext cx="1915332" cy="3121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Target Address</a:t>
            </a:r>
          </a:p>
        </p:txBody>
      </p:sp>
      <p:pic>
        <p:nvPicPr>
          <p:cNvPr id="11" name="Picture 10">
            <a:extLst>
              <a:ext uri="{FF2B5EF4-FFF2-40B4-BE49-F238E27FC236}">
                <a16:creationId xmlns:a16="http://schemas.microsoft.com/office/drawing/2014/main" id="{1694619E-6FAC-9F89-5345-D9BAF4F43197}"/>
              </a:ext>
            </a:extLst>
          </p:cNvPr>
          <p:cNvPicPr>
            <a:picLocks noChangeAspect="1"/>
          </p:cNvPicPr>
          <p:nvPr/>
        </p:nvPicPr>
        <p:blipFill>
          <a:blip r:embed="rId4"/>
          <a:stretch>
            <a:fillRect/>
          </a:stretch>
        </p:blipFill>
        <p:spPr>
          <a:xfrm>
            <a:off x="2145096" y="3589020"/>
            <a:ext cx="7676271" cy="2274451"/>
          </a:xfrm>
          <a:prstGeom prst="rect">
            <a:avLst/>
          </a:prstGeom>
        </p:spPr>
      </p:pic>
      <p:sp>
        <p:nvSpPr>
          <p:cNvPr id="3" name="TextBox 2">
            <a:extLst>
              <a:ext uri="{FF2B5EF4-FFF2-40B4-BE49-F238E27FC236}">
                <a16:creationId xmlns:a16="http://schemas.microsoft.com/office/drawing/2014/main" id="{417D5E36-5664-EA5E-FC6E-B4EC0D8B4866}"/>
              </a:ext>
            </a:extLst>
          </p:cNvPr>
          <p:cNvSpPr txBox="1"/>
          <p:nvPr/>
        </p:nvSpPr>
        <p:spPr>
          <a:xfrm>
            <a:off x="4134277" y="962259"/>
            <a:ext cx="3923446" cy="461665"/>
          </a:xfrm>
          <a:prstGeom prst="rect">
            <a:avLst/>
          </a:prstGeom>
          <a:noFill/>
        </p:spPr>
        <p:txBody>
          <a:bodyPr wrap="none" rtlCol="0">
            <a:spAutoFit/>
          </a:bodyPr>
          <a:lstStyle/>
          <a:p>
            <a:r>
              <a:rPr lang="en-US" sz="2400" dirty="0">
                <a:solidFill>
                  <a:srgbClr val="38336C"/>
                </a:solidFill>
                <a:sym typeface="Wingdings" pitchFamily="2" charset="2"/>
              </a:rPr>
              <a:t> </a:t>
            </a:r>
            <a:r>
              <a:rPr lang="en-US" sz="2400" dirty="0">
                <a:solidFill>
                  <a:srgbClr val="38336C"/>
                </a:solidFill>
              </a:rPr>
              <a:t>Path History Register</a:t>
            </a:r>
            <a:r>
              <a:rPr lang="en-US" sz="2400" dirty="0">
                <a:solidFill>
                  <a:srgbClr val="38336C"/>
                </a:solidFill>
                <a:sym typeface="Wingdings" pitchFamily="2" charset="2"/>
              </a:rPr>
              <a:t> (PHR)</a:t>
            </a:r>
            <a:endParaRPr lang="en-US" sz="2400" dirty="0">
              <a:solidFill>
                <a:srgbClr val="38336C"/>
              </a:solidFill>
            </a:endParaRPr>
          </a:p>
        </p:txBody>
      </p:sp>
      <p:sp>
        <p:nvSpPr>
          <p:cNvPr id="2" name="Slide Number Placeholder 1">
            <a:extLst>
              <a:ext uri="{FF2B5EF4-FFF2-40B4-BE49-F238E27FC236}">
                <a16:creationId xmlns:a16="http://schemas.microsoft.com/office/drawing/2014/main" id="{19F14064-5C07-F27A-2E2A-12BAB8F59C68}"/>
              </a:ext>
            </a:extLst>
          </p:cNvPr>
          <p:cNvSpPr>
            <a:spLocks noGrp="1"/>
          </p:cNvSpPr>
          <p:nvPr>
            <p:ph type="sldNum" sz="quarter" idx="12"/>
          </p:nvPr>
        </p:nvSpPr>
        <p:spPr/>
        <p:txBody>
          <a:bodyPr/>
          <a:lstStyle/>
          <a:p>
            <a:fld id="{EAEF51F3-7402-1E43-A52A-04D0BBC619AC}" type="slidenum">
              <a:rPr lang="en-US" smtClean="0"/>
              <a:t>25</a:t>
            </a:fld>
            <a:endParaRPr lang="en-US"/>
          </a:p>
        </p:txBody>
      </p:sp>
      <p:sp>
        <p:nvSpPr>
          <p:cNvPr id="5" name="TextBox 4">
            <a:extLst>
              <a:ext uri="{FF2B5EF4-FFF2-40B4-BE49-F238E27FC236}">
                <a16:creationId xmlns:a16="http://schemas.microsoft.com/office/drawing/2014/main" id="{DF8883C1-6CF8-4DE3-9E6A-4F9FF23F6E37}"/>
              </a:ext>
            </a:extLst>
          </p:cNvPr>
          <p:cNvSpPr txBox="1"/>
          <p:nvPr/>
        </p:nvSpPr>
        <p:spPr>
          <a:xfrm>
            <a:off x="412602" y="944785"/>
            <a:ext cx="3833550" cy="461665"/>
          </a:xfrm>
          <a:prstGeom prst="rect">
            <a:avLst/>
          </a:prstGeom>
          <a:noFill/>
        </p:spPr>
        <p:txBody>
          <a:bodyPr wrap="none" rtlCol="0">
            <a:spAutoFit/>
          </a:bodyPr>
          <a:lstStyle/>
          <a:p>
            <a:r>
              <a:rPr lang="en-US" sz="2400" strike="sngStrike" dirty="0"/>
              <a:t>Global History Register (GHR)</a:t>
            </a:r>
          </a:p>
        </p:txBody>
      </p:sp>
    </p:spTree>
    <p:extLst>
      <p:ext uri="{BB962C8B-B14F-4D97-AF65-F5344CB8AC3E}">
        <p14:creationId xmlns:p14="http://schemas.microsoft.com/office/powerpoint/2010/main" val="1895799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8005974" cy="646331"/>
          </a:xfrm>
          <a:prstGeom prst="rect">
            <a:avLst/>
          </a:prstGeom>
          <a:noFill/>
        </p:spPr>
        <p:txBody>
          <a:bodyPr wrap="none" rtlCol="0">
            <a:spAutoFit/>
          </a:bodyPr>
          <a:lstStyle/>
          <a:p>
            <a:r>
              <a:rPr lang="en-US" sz="3600" dirty="0">
                <a:solidFill>
                  <a:srgbClr val="38336C"/>
                </a:solidFill>
              </a:rPr>
              <a:t>Reverse Engineering: Global History (PHR)</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pic>
        <p:nvPicPr>
          <p:cNvPr id="11" name="Picture 10">
            <a:extLst>
              <a:ext uri="{FF2B5EF4-FFF2-40B4-BE49-F238E27FC236}">
                <a16:creationId xmlns:a16="http://schemas.microsoft.com/office/drawing/2014/main" id="{1694619E-6FAC-9F89-5345-D9BAF4F43197}"/>
              </a:ext>
            </a:extLst>
          </p:cNvPr>
          <p:cNvPicPr>
            <a:picLocks noChangeAspect="1"/>
          </p:cNvPicPr>
          <p:nvPr/>
        </p:nvPicPr>
        <p:blipFill rotWithShape="1">
          <a:blip r:embed="rId4"/>
          <a:srcRect t="15006"/>
          <a:stretch/>
        </p:blipFill>
        <p:spPr>
          <a:xfrm>
            <a:off x="3217595" y="3671979"/>
            <a:ext cx="5270834" cy="1327367"/>
          </a:xfrm>
          <a:prstGeom prst="rect">
            <a:avLst/>
          </a:prstGeom>
        </p:spPr>
      </p:pic>
      <p:sp>
        <p:nvSpPr>
          <p:cNvPr id="16" name="TextBox 15">
            <a:extLst>
              <a:ext uri="{FF2B5EF4-FFF2-40B4-BE49-F238E27FC236}">
                <a16:creationId xmlns:a16="http://schemas.microsoft.com/office/drawing/2014/main" id="{30D65CB8-DC20-ADE5-B11A-515ADC8683F5}"/>
              </a:ext>
            </a:extLst>
          </p:cNvPr>
          <p:cNvSpPr txBox="1"/>
          <p:nvPr/>
        </p:nvSpPr>
        <p:spPr>
          <a:xfrm>
            <a:off x="8114765" y="3671979"/>
            <a:ext cx="388248" cy="338554"/>
          </a:xfrm>
          <a:prstGeom prst="rect">
            <a:avLst/>
          </a:prstGeom>
          <a:noFill/>
        </p:spPr>
        <p:txBody>
          <a:bodyPr wrap="none" rtlCol="0">
            <a:spAutoFit/>
          </a:bodyPr>
          <a:lstStyle/>
          <a:p>
            <a:r>
              <a:rPr lang="en-US" sz="1600" b="1" dirty="0"/>
              <a:t>T0</a:t>
            </a:r>
            <a:endParaRPr lang="en-US" b="1" dirty="0"/>
          </a:p>
        </p:txBody>
      </p:sp>
      <p:sp>
        <p:nvSpPr>
          <p:cNvPr id="17" name="TextBox 16">
            <a:extLst>
              <a:ext uri="{FF2B5EF4-FFF2-40B4-BE49-F238E27FC236}">
                <a16:creationId xmlns:a16="http://schemas.microsoft.com/office/drawing/2014/main" id="{D97913B4-AF12-EF70-8921-3E91CFFA6443}"/>
              </a:ext>
            </a:extLst>
          </p:cNvPr>
          <p:cNvSpPr txBox="1"/>
          <p:nvPr/>
        </p:nvSpPr>
        <p:spPr>
          <a:xfrm>
            <a:off x="7435211" y="3676069"/>
            <a:ext cx="388248" cy="338554"/>
          </a:xfrm>
          <a:prstGeom prst="rect">
            <a:avLst/>
          </a:prstGeom>
          <a:noFill/>
        </p:spPr>
        <p:txBody>
          <a:bodyPr wrap="none" rtlCol="0">
            <a:spAutoFit/>
          </a:bodyPr>
          <a:lstStyle/>
          <a:p>
            <a:r>
              <a:rPr lang="en-US" sz="1600" b="1" dirty="0"/>
              <a:t>T5</a:t>
            </a:r>
            <a:endParaRPr lang="en-US" b="1" dirty="0"/>
          </a:p>
        </p:txBody>
      </p:sp>
      <p:sp>
        <p:nvSpPr>
          <p:cNvPr id="19" name="TextBox 18">
            <a:extLst>
              <a:ext uri="{FF2B5EF4-FFF2-40B4-BE49-F238E27FC236}">
                <a16:creationId xmlns:a16="http://schemas.microsoft.com/office/drawing/2014/main" id="{CC43C0A7-8106-EAF6-44B5-06CB4B7B13E2}"/>
              </a:ext>
            </a:extLst>
          </p:cNvPr>
          <p:cNvSpPr txBox="1"/>
          <p:nvPr/>
        </p:nvSpPr>
        <p:spPr>
          <a:xfrm>
            <a:off x="5835715" y="3688449"/>
            <a:ext cx="401072" cy="338554"/>
          </a:xfrm>
          <a:prstGeom prst="rect">
            <a:avLst/>
          </a:prstGeom>
          <a:noFill/>
        </p:spPr>
        <p:txBody>
          <a:bodyPr wrap="none" rtlCol="0">
            <a:spAutoFit/>
          </a:bodyPr>
          <a:lstStyle/>
          <a:p>
            <a:r>
              <a:rPr lang="en-US" sz="1600" b="1" dirty="0"/>
              <a:t>B4</a:t>
            </a:r>
            <a:endParaRPr lang="en-US" b="1" dirty="0"/>
          </a:p>
        </p:txBody>
      </p:sp>
      <p:sp>
        <p:nvSpPr>
          <p:cNvPr id="20" name="TextBox 19">
            <a:extLst>
              <a:ext uri="{FF2B5EF4-FFF2-40B4-BE49-F238E27FC236}">
                <a16:creationId xmlns:a16="http://schemas.microsoft.com/office/drawing/2014/main" id="{718B544F-7BAE-B1C9-4A13-FDA84060E0FA}"/>
              </a:ext>
            </a:extLst>
          </p:cNvPr>
          <p:cNvSpPr txBox="1"/>
          <p:nvPr/>
        </p:nvSpPr>
        <p:spPr>
          <a:xfrm>
            <a:off x="5087102" y="3676352"/>
            <a:ext cx="505267" cy="338554"/>
          </a:xfrm>
          <a:prstGeom prst="rect">
            <a:avLst/>
          </a:prstGeom>
          <a:noFill/>
        </p:spPr>
        <p:txBody>
          <a:bodyPr wrap="square" rtlCol="0">
            <a:spAutoFit/>
          </a:bodyPr>
          <a:lstStyle/>
          <a:p>
            <a:r>
              <a:rPr lang="en-US" sz="1600" b="1" dirty="0"/>
              <a:t>B19</a:t>
            </a:r>
            <a:endParaRPr lang="en-US" b="1" dirty="0"/>
          </a:p>
        </p:txBody>
      </p:sp>
      <p:sp>
        <p:nvSpPr>
          <p:cNvPr id="3" name="TextBox 2">
            <a:extLst>
              <a:ext uri="{FF2B5EF4-FFF2-40B4-BE49-F238E27FC236}">
                <a16:creationId xmlns:a16="http://schemas.microsoft.com/office/drawing/2014/main" id="{73314904-0769-BE1B-1B39-F6D66769C1BA}"/>
              </a:ext>
            </a:extLst>
          </p:cNvPr>
          <p:cNvSpPr txBox="1"/>
          <p:nvPr/>
        </p:nvSpPr>
        <p:spPr>
          <a:xfrm>
            <a:off x="7435211" y="2107179"/>
            <a:ext cx="3162982" cy="523220"/>
          </a:xfrm>
          <a:prstGeom prst="rect">
            <a:avLst/>
          </a:prstGeom>
          <a:noFill/>
        </p:spPr>
        <p:txBody>
          <a:bodyPr wrap="none" rtlCol="0">
            <a:spAutoFit/>
          </a:bodyPr>
          <a:lstStyle/>
          <a:p>
            <a:r>
              <a:rPr lang="en-US" sz="2800" b="1" dirty="0"/>
              <a:t>Target Address [5:0]</a:t>
            </a:r>
          </a:p>
        </p:txBody>
      </p:sp>
      <p:sp>
        <p:nvSpPr>
          <p:cNvPr id="5" name="TextBox 4">
            <a:extLst>
              <a:ext uri="{FF2B5EF4-FFF2-40B4-BE49-F238E27FC236}">
                <a16:creationId xmlns:a16="http://schemas.microsoft.com/office/drawing/2014/main" id="{C6A05000-CEA5-646B-1C49-9CF16BAB343E}"/>
              </a:ext>
            </a:extLst>
          </p:cNvPr>
          <p:cNvSpPr txBox="1"/>
          <p:nvPr/>
        </p:nvSpPr>
        <p:spPr>
          <a:xfrm>
            <a:off x="2777891" y="2107179"/>
            <a:ext cx="3458896" cy="523220"/>
          </a:xfrm>
          <a:prstGeom prst="rect">
            <a:avLst/>
          </a:prstGeom>
          <a:noFill/>
        </p:spPr>
        <p:txBody>
          <a:bodyPr wrap="none" rtlCol="0">
            <a:spAutoFit/>
          </a:bodyPr>
          <a:lstStyle/>
          <a:p>
            <a:r>
              <a:rPr lang="en-US" sz="2800" b="1" dirty="0"/>
              <a:t>Branch Address [19:4]</a:t>
            </a:r>
          </a:p>
        </p:txBody>
      </p:sp>
      <p:cxnSp>
        <p:nvCxnSpPr>
          <p:cNvPr id="7" name="Straight Arrow Connector 6">
            <a:extLst>
              <a:ext uri="{FF2B5EF4-FFF2-40B4-BE49-F238E27FC236}">
                <a16:creationId xmlns:a16="http://schemas.microsoft.com/office/drawing/2014/main" id="{E0327045-7D72-4AD7-EFA1-62961F5B6C54}"/>
              </a:ext>
            </a:extLst>
          </p:cNvPr>
          <p:cNvCxnSpPr>
            <a:cxnSpLocks/>
          </p:cNvCxnSpPr>
          <p:nvPr/>
        </p:nvCxnSpPr>
        <p:spPr>
          <a:xfrm flipV="1">
            <a:off x="7947863" y="2617515"/>
            <a:ext cx="0" cy="103403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8449BD40-C672-91A1-420E-10FCE5718CC5}"/>
              </a:ext>
            </a:extLst>
          </p:cNvPr>
          <p:cNvCxnSpPr>
            <a:cxnSpLocks/>
          </p:cNvCxnSpPr>
          <p:nvPr/>
        </p:nvCxnSpPr>
        <p:spPr>
          <a:xfrm flipV="1">
            <a:off x="5695509" y="2602017"/>
            <a:ext cx="0" cy="105446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9A129AB8-3C97-78FD-F769-F20AD1E354C7}"/>
              </a:ext>
            </a:extLst>
          </p:cNvPr>
          <p:cNvSpPr>
            <a:spLocks noGrp="1"/>
          </p:cNvSpPr>
          <p:nvPr>
            <p:ph type="sldNum" sz="quarter" idx="12"/>
          </p:nvPr>
        </p:nvSpPr>
        <p:spPr/>
        <p:txBody>
          <a:bodyPr/>
          <a:lstStyle/>
          <a:p>
            <a:fld id="{EAEF51F3-7402-1E43-A52A-04D0BBC619AC}" type="slidenum">
              <a:rPr lang="en-US" smtClean="0"/>
              <a:t>26</a:t>
            </a:fld>
            <a:endParaRPr lang="en-US"/>
          </a:p>
        </p:txBody>
      </p:sp>
    </p:spTree>
    <p:extLst>
      <p:ext uri="{BB962C8B-B14F-4D97-AF65-F5344CB8AC3E}">
        <p14:creationId xmlns:p14="http://schemas.microsoft.com/office/powerpoint/2010/main" val="163853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8005974" cy="646331"/>
          </a:xfrm>
          <a:prstGeom prst="rect">
            <a:avLst/>
          </a:prstGeom>
          <a:noFill/>
        </p:spPr>
        <p:txBody>
          <a:bodyPr wrap="none" rtlCol="0">
            <a:spAutoFit/>
          </a:bodyPr>
          <a:lstStyle/>
          <a:p>
            <a:r>
              <a:rPr lang="en-US" sz="3600" dirty="0">
                <a:solidFill>
                  <a:srgbClr val="38336C"/>
                </a:solidFill>
              </a:rPr>
              <a:t>Reverse Engineering: Global History (PHR)</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pic>
        <p:nvPicPr>
          <p:cNvPr id="11" name="Picture 10">
            <a:extLst>
              <a:ext uri="{FF2B5EF4-FFF2-40B4-BE49-F238E27FC236}">
                <a16:creationId xmlns:a16="http://schemas.microsoft.com/office/drawing/2014/main" id="{1694619E-6FAC-9F89-5345-D9BAF4F43197}"/>
              </a:ext>
            </a:extLst>
          </p:cNvPr>
          <p:cNvPicPr>
            <a:picLocks noChangeAspect="1"/>
          </p:cNvPicPr>
          <p:nvPr/>
        </p:nvPicPr>
        <p:blipFill>
          <a:blip r:embed="rId4">
            <a:grayscl/>
          </a:blip>
          <a:stretch>
            <a:fillRect/>
          </a:stretch>
        </p:blipFill>
        <p:spPr>
          <a:xfrm>
            <a:off x="4157571" y="1792540"/>
            <a:ext cx="5270834" cy="1561729"/>
          </a:xfrm>
          <a:prstGeom prst="rect">
            <a:avLst/>
          </a:prstGeom>
        </p:spPr>
      </p:pic>
      <p:sp>
        <p:nvSpPr>
          <p:cNvPr id="3" name="TextBox 2">
            <a:extLst>
              <a:ext uri="{FF2B5EF4-FFF2-40B4-BE49-F238E27FC236}">
                <a16:creationId xmlns:a16="http://schemas.microsoft.com/office/drawing/2014/main" id="{58CFB48A-1C5B-4415-EED4-694B4DDF9186}"/>
              </a:ext>
            </a:extLst>
          </p:cNvPr>
          <p:cNvSpPr txBox="1"/>
          <p:nvPr/>
        </p:nvSpPr>
        <p:spPr>
          <a:xfrm>
            <a:off x="3103649" y="4971786"/>
            <a:ext cx="6025047" cy="584775"/>
          </a:xfrm>
          <a:prstGeom prst="rect">
            <a:avLst/>
          </a:prstGeom>
          <a:noFill/>
        </p:spPr>
        <p:txBody>
          <a:bodyPr wrap="none" rtlCol="0">
            <a:spAutoFit/>
          </a:bodyPr>
          <a:lstStyle/>
          <a:p>
            <a:r>
              <a:rPr lang="en-US" sz="3200" b="1" dirty="0">
                <a:solidFill>
                  <a:srgbClr val="38336C"/>
                </a:solidFill>
              </a:rPr>
              <a:t>PHR</a:t>
            </a:r>
            <a:r>
              <a:rPr lang="en-US" sz="3200" b="1" baseline="30000" dirty="0">
                <a:solidFill>
                  <a:srgbClr val="38336C"/>
                </a:solidFill>
              </a:rPr>
              <a:t>new</a:t>
            </a:r>
            <a:r>
              <a:rPr lang="en-US" sz="3200" b="1" dirty="0">
                <a:solidFill>
                  <a:srgbClr val="38336C"/>
                </a:solidFill>
              </a:rPr>
              <a:t> = (PHR</a:t>
            </a:r>
            <a:r>
              <a:rPr lang="en-US" sz="3200" b="1" baseline="30000" dirty="0">
                <a:solidFill>
                  <a:srgbClr val="38336C"/>
                </a:solidFill>
              </a:rPr>
              <a:t>old</a:t>
            </a:r>
            <a:r>
              <a:rPr lang="en-US" sz="3200" b="1" dirty="0">
                <a:solidFill>
                  <a:srgbClr val="38336C"/>
                </a:solidFill>
              </a:rPr>
              <a:t> &lt;&lt; 2) </a:t>
            </a:r>
            <a:r>
              <a:rPr lang="en-US" sz="3200" b="1" dirty="0">
                <a:solidFill>
                  <a:srgbClr val="C00000"/>
                </a:solidFill>
              </a:rPr>
              <a:t>⊕</a:t>
            </a:r>
            <a:r>
              <a:rPr lang="en-US" sz="3200" b="1" dirty="0">
                <a:solidFill>
                  <a:srgbClr val="38336C"/>
                </a:solidFill>
              </a:rPr>
              <a:t> footprint</a:t>
            </a:r>
          </a:p>
        </p:txBody>
      </p:sp>
      <p:sp>
        <p:nvSpPr>
          <p:cNvPr id="16" name="TextBox 15">
            <a:extLst>
              <a:ext uri="{FF2B5EF4-FFF2-40B4-BE49-F238E27FC236}">
                <a16:creationId xmlns:a16="http://schemas.microsoft.com/office/drawing/2014/main" id="{30D65CB8-DC20-ADE5-B11A-515ADC8683F5}"/>
              </a:ext>
            </a:extLst>
          </p:cNvPr>
          <p:cNvSpPr txBox="1"/>
          <p:nvPr/>
        </p:nvSpPr>
        <p:spPr>
          <a:xfrm>
            <a:off x="9054741" y="2026902"/>
            <a:ext cx="388248" cy="338554"/>
          </a:xfrm>
          <a:prstGeom prst="rect">
            <a:avLst/>
          </a:prstGeom>
          <a:noFill/>
        </p:spPr>
        <p:txBody>
          <a:bodyPr wrap="none" rtlCol="0">
            <a:spAutoFit/>
          </a:bodyPr>
          <a:lstStyle/>
          <a:p>
            <a:r>
              <a:rPr lang="en-US" sz="1600" dirty="0"/>
              <a:t>T0</a:t>
            </a:r>
            <a:endParaRPr lang="en-US" dirty="0"/>
          </a:p>
        </p:txBody>
      </p:sp>
      <p:sp>
        <p:nvSpPr>
          <p:cNvPr id="17" name="TextBox 16">
            <a:extLst>
              <a:ext uri="{FF2B5EF4-FFF2-40B4-BE49-F238E27FC236}">
                <a16:creationId xmlns:a16="http://schemas.microsoft.com/office/drawing/2014/main" id="{D97913B4-AF12-EF70-8921-3E91CFFA6443}"/>
              </a:ext>
            </a:extLst>
          </p:cNvPr>
          <p:cNvSpPr txBox="1"/>
          <p:nvPr/>
        </p:nvSpPr>
        <p:spPr>
          <a:xfrm>
            <a:off x="8375187" y="2030992"/>
            <a:ext cx="388248" cy="338554"/>
          </a:xfrm>
          <a:prstGeom prst="rect">
            <a:avLst/>
          </a:prstGeom>
          <a:noFill/>
        </p:spPr>
        <p:txBody>
          <a:bodyPr wrap="none" rtlCol="0">
            <a:spAutoFit/>
          </a:bodyPr>
          <a:lstStyle/>
          <a:p>
            <a:r>
              <a:rPr lang="en-US" sz="1600" dirty="0"/>
              <a:t>T5</a:t>
            </a:r>
            <a:endParaRPr lang="en-US" dirty="0"/>
          </a:p>
        </p:txBody>
      </p:sp>
      <p:sp>
        <p:nvSpPr>
          <p:cNvPr id="19" name="TextBox 18">
            <a:extLst>
              <a:ext uri="{FF2B5EF4-FFF2-40B4-BE49-F238E27FC236}">
                <a16:creationId xmlns:a16="http://schemas.microsoft.com/office/drawing/2014/main" id="{CC43C0A7-8106-EAF6-44B5-06CB4B7B13E2}"/>
              </a:ext>
            </a:extLst>
          </p:cNvPr>
          <p:cNvSpPr txBox="1"/>
          <p:nvPr/>
        </p:nvSpPr>
        <p:spPr>
          <a:xfrm>
            <a:off x="6775691" y="2043372"/>
            <a:ext cx="401072" cy="338554"/>
          </a:xfrm>
          <a:prstGeom prst="rect">
            <a:avLst/>
          </a:prstGeom>
          <a:noFill/>
        </p:spPr>
        <p:txBody>
          <a:bodyPr wrap="none" rtlCol="0">
            <a:spAutoFit/>
          </a:bodyPr>
          <a:lstStyle/>
          <a:p>
            <a:r>
              <a:rPr lang="en-US" sz="1600" dirty="0"/>
              <a:t>B4</a:t>
            </a:r>
            <a:endParaRPr lang="en-US" dirty="0"/>
          </a:p>
        </p:txBody>
      </p:sp>
      <p:sp>
        <p:nvSpPr>
          <p:cNvPr id="20" name="TextBox 19">
            <a:extLst>
              <a:ext uri="{FF2B5EF4-FFF2-40B4-BE49-F238E27FC236}">
                <a16:creationId xmlns:a16="http://schemas.microsoft.com/office/drawing/2014/main" id="{718B544F-7BAE-B1C9-4A13-FDA84060E0FA}"/>
              </a:ext>
            </a:extLst>
          </p:cNvPr>
          <p:cNvSpPr txBox="1"/>
          <p:nvPr/>
        </p:nvSpPr>
        <p:spPr>
          <a:xfrm>
            <a:off x="6034222" y="2031275"/>
            <a:ext cx="505267" cy="338554"/>
          </a:xfrm>
          <a:prstGeom prst="rect">
            <a:avLst/>
          </a:prstGeom>
          <a:noFill/>
        </p:spPr>
        <p:txBody>
          <a:bodyPr wrap="square" rtlCol="0">
            <a:spAutoFit/>
          </a:bodyPr>
          <a:lstStyle/>
          <a:p>
            <a:r>
              <a:rPr lang="en-US" sz="1600" dirty="0"/>
              <a:t>B19</a:t>
            </a:r>
            <a:endParaRPr lang="en-US" dirty="0"/>
          </a:p>
        </p:txBody>
      </p:sp>
      <p:pic>
        <p:nvPicPr>
          <p:cNvPr id="9" name="Picture 8">
            <a:extLst>
              <a:ext uri="{FF2B5EF4-FFF2-40B4-BE49-F238E27FC236}">
                <a16:creationId xmlns:a16="http://schemas.microsoft.com/office/drawing/2014/main" id="{ABFBFF35-1503-2C43-B032-123228F84532}"/>
              </a:ext>
            </a:extLst>
          </p:cNvPr>
          <p:cNvPicPr>
            <a:picLocks noChangeAspect="1"/>
          </p:cNvPicPr>
          <p:nvPr/>
        </p:nvPicPr>
        <p:blipFill>
          <a:blip r:embed="rId5"/>
          <a:stretch>
            <a:fillRect/>
          </a:stretch>
        </p:blipFill>
        <p:spPr>
          <a:xfrm>
            <a:off x="2417671" y="4211955"/>
            <a:ext cx="8716039" cy="324016"/>
          </a:xfrm>
          <a:prstGeom prst="rect">
            <a:avLst/>
          </a:prstGeom>
        </p:spPr>
      </p:pic>
      <p:cxnSp>
        <p:nvCxnSpPr>
          <p:cNvPr id="30" name="Straight Connector 29">
            <a:extLst>
              <a:ext uri="{FF2B5EF4-FFF2-40B4-BE49-F238E27FC236}">
                <a16:creationId xmlns:a16="http://schemas.microsoft.com/office/drawing/2014/main" id="{ED3ED159-60C2-1966-95A4-269C0F3BB5A7}"/>
              </a:ext>
            </a:extLst>
          </p:cNvPr>
          <p:cNvCxnSpPr>
            <a:cxnSpLocks/>
          </p:cNvCxnSpPr>
          <p:nvPr/>
        </p:nvCxnSpPr>
        <p:spPr>
          <a:xfrm flipH="1" flipV="1">
            <a:off x="8619786" y="3340324"/>
            <a:ext cx="2455321" cy="89952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2E8D31-3A10-DB67-B179-01F0A9E60249}"/>
              </a:ext>
            </a:extLst>
          </p:cNvPr>
          <p:cNvCxnSpPr>
            <a:cxnSpLocks/>
          </p:cNvCxnSpPr>
          <p:nvPr/>
        </p:nvCxnSpPr>
        <p:spPr>
          <a:xfrm flipV="1">
            <a:off x="2465054" y="3340324"/>
            <a:ext cx="4421719" cy="88673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316190C-0B32-3270-8EDF-FE9FBAE042CB}"/>
              </a:ext>
            </a:extLst>
          </p:cNvPr>
          <p:cNvSpPr txBox="1"/>
          <p:nvPr/>
        </p:nvSpPr>
        <p:spPr>
          <a:xfrm>
            <a:off x="457647" y="4112353"/>
            <a:ext cx="1960024" cy="523220"/>
          </a:xfrm>
          <a:prstGeom prst="rect">
            <a:avLst/>
          </a:prstGeom>
          <a:noFill/>
        </p:spPr>
        <p:txBody>
          <a:bodyPr wrap="none" rtlCol="0">
            <a:spAutoFit/>
          </a:bodyPr>
          <a:lstStyle/>
          <a:p>
            <a:r>
              <a:rPr lang="en-US" sz="2800" b="1" dirty="0">
                <a:solidFill>
                  <a:srgbClr val="6B61B2"/>
                </a:solidFill>
              </a:rPr>
              <a:t>footprint </a:t>
            </a:r>
            <a:r>
              <a:rPr lang="en-US" sz="2800" b="1" dirty="0">
                <a:solidFill>
                  <a:srgbClr val="6B61B2"/>
                </a:solidFill>
                <a:sym typeface="Wingdings" pitchFamily="2" charset="2"/>
              </a:rPr>
              <a:t></a:t>
            </a:r>
            <a:endParaRPr lang="en-US" sz="2800" b="1" dirty="0">
              <a:solidFill>
                <a:srgbClr val="6B61B2"/>
              </a:solidFill>
            </a:endParaRPr>
          </a:p>
        </p:txBody>
      </p:sp>
      <p:sp>
        <p:nvSpPr>
          <p:cNvPr id="2" name="Right Brace 1">
            <a:extLst>
              <a:ext uri="{FF2B5EF4-FFF2-40B4-BE49-F238E27FC236}">
                <a16:creationId xmlns:a16="http://schemas.microsoft.com/office/drawing/2014/main" id="{1EC815E6-1829-0FB1-0DE6-C2CB2EACD4BD}"/>
              </a:ext>
            </a:extLst>
          </p:cNvPr>
          <p:cNvSpPr/>
          <p:nvPr/>
        </p:nvSpPr>
        <p:spPr>
          <a:xfrm rot="5400000">
            <a:off x="6546334" y="407310"/>
            <a:ext cx="400110" cy="8657436"/>
          </a:xfrm>
          <a:prstGeom prst="rightBrace">
            <a:avLst>
              <a:gd name="adj1" fmla="val 51790"/>
              <a:gd name="adj2" fmla="val 3580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8C1860CF-E716-A86D-0390-E6A978D82087}"/>
              </a:ext>
            </a:extLst>
          </p:cNvPr>
          <p:cNvSpPr txBox="1"/>
          <p:nvPr/>
        </p:nvSpPr>
        <p:spPr>
          <a:xfrm>
            <a:off x="7311492" y="3376030"/>
            <a:ext cx="1035861" cy="461665"/>
          </a:xfrm>
          <a:prstGeom prst="rect">
            <a:avLst/>
          </a:prstGeom>
          <a:noFill/>
        </p:spPr>
        <p:txBody>
          <a:bodyPr wrap="none" rtlCol="0">
            <a:spAutoFit/>
          </a:bodyPr>
          <a:lstStyle/>
          <a:p>
            <a:r>
              <a:rPr lang="en-US" sz="2400" b="1" dirty="0"/>
              <a:t>16 bits</a:t>
            </a:r>
          </a:p>
        </p:txBody>
      </p:sp>
      <p:sp>
        <p:nvSpPr>
          <p:cNvPr id="7" name="TextBox 6">
            <a:extLst>
              <a:ext uri="{FF2B5EF4-FFF2-40B4-BE49-F238E27FC236}">
                <a16:creationId xmlns:a16="http://schemas.microsoft.com/office/drawing/2014/main" id="{7C35B485-6882-0F3E-0AC5-F28A615FBAB4}"/>
              </a:ext>
            </a:extLst>
          </p:cNvPr>
          <p:cNvSpPr txBox="1"/>
          <p:nvPr/>
        </p:nvSpPr>
        <p:spPr>
          <a:xfrm>
            <a:off x="8485657" y="2539929"/>
            <a:ext cx="931665" cy="461665"/>
          </a:xfrm>
          <a:prstGeom prst="rect">
            <a:avLst/>
          </a:prstGeom>
          <a:noFill/>
        </p:spPr>
        <p:txBody>
          <a:bodyPr wrap="none" rtlCol="0">
            <a:spAutoFit/>
          </a:bodyPr>
          <a:lstStyle/>
          <a:p>
            <a:r>
              <a:rPr lang="en-US" sz="2400" b="1" dirty="0"/>
              <a:t>T[5:0]</a:t>
            </a:r>
          </a:p>
        </p:txBody>
      </p:sp>
      <p:sp>
        <p:nvSpPr>
          <p:cNvPr id="8" name="TextBox 7">
            <a:extLst>
              <a:ext uri="{FF2B5EF4-FFF2-40B4-BE49-F238E27FC236}">
                <a16:creationId xmlns:a16="http://schemas.microsoft.com/office/drawing/2014/main" id="{09E6CF59-70B4-113F-74A2-03AE9382FBE9}"/>
              </a:ext>
            </a:extLst>
          </p:cNvPr>
          <p:cNvSpPr txBox="1"/>
          <p:nvPr/>
        </p:nvSpPr>
        <p:spPr>
          <a:xfrm>
            <a:off x="5667694" y="2532906"/>
            <a:ext cx="1107996" cy="461665"/>
          </a:xfrm>
          <a:prstGeom prst="rect">
            <a:avLst/>
          </a:prstGeom>
          <a:noFill/>
        </p:spPr>
        <p:txBody>
          <a:bodyPr wrap="none" rtlCol="0">
            <a:spAutoFit/>
          </a:bodyPr>
          <a:lstStyle/>
          <a:p>
            <a:r>
              <a:rPr lang="en-US" sz="2400" b="1" dirty="0"/>
              <a:t>B[19:4]</a:t>
            </a:r>
          </a:p>
        </p:txBody>
      </p:sp>
      <p:sp>
        <p:nvSpPr>
          <p:cNvPr id="6" name="Slide Number Placeholder 5">
            <a:extLst>
              <a:ext uri="{FF2B5EF4-FFF2-40B4-BE49-F238E27FC236}">
                <a16:creationId xmlns:a16="http://schemas.microsoft.com/office/drawing/2014/main" id="{4EE0AE5D-8E51-633A-BBF5-BDA99F03B0CF}"/>
              </a:ext>
            </a:extLst>
          </p:cNvPr>
          <p:cNvSpPr>
            <a:spLocks noGrp="1"/>
          </p:cNvSpPr>
          <p:nvPr>
            <p:ph type="sldNum" sz="quarter" idx="12"/>
          </p:nvPr>
        </p:nvSpPr>
        <p:spPr/>
        <p:txBody>
          <a:bodyPr/>
          <a:lstStyle/>
          <a:p>
            <a:fld id="{EAEF51F3-7402-1E43-A52A-04D0BBC619AC}" type="slidenum">
              <a:rPr lang="en-US" smtClean="0"/>
              <a:t>27</a:t>
            </a:fld>
            <a:endParaRPr lang="en-US"/>
          </a:p>
        </p:txBody>
      </p:sp>
    </p:spTree>
    <p:extLst>
      <p:ext uri="{BB962C8B-B14F-4D97-AF65-F5344CB8AC3E}">
        <p14:creationId xmlns:p14="http://schemas.microsoft.com/office/powerpoint/2010/main" val="57847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pic>
        <p:nvPicPr>
          <p:cNvPr id="4" name="Picture 3">
            <a:extLst>
              <a:ext uri="{FF2B5EF4-FFF2-40B4-BE49-F238E27FC236}">
                <a16:creationId xmlns:a16="http://schemas.microsoft.com/office/drawing/2014/main" id="{F7E32A90-A8B4-BB9C-3FCE-A3E97F384A74}"/>
              </a:ext>
            </a:extLst>
          </p:cNvPr>
          <p:cNvPicPr>
            <a:picLocks noChangeAspect="1"/>
          </p:cNvPicPr>
          <p:nvPr/>
        </p:nvPicPr>
        <p:blipFill>
          <a:blip r:embed="rId4"/>
          <a:stretch>
            <a:fillRect/>
          </a:stretch>
        </p:blipFill>
        <p:spPr>
          <a:xfrm>
            <a:off x="2442511" y="2164230"/>
            <a:ext cx="7306977" cy="4304110"/>
          </a:xfrm>
          <a:prstGeom prst="rect">
            <a:avLst/>
          </a:prstGeom>
        </p:spPr>
      </p:pic>
      <p:sp>
        <p:nvSpPr>
          <p:cNvPr id="6" name="TextBox 5">
            <a:extLst>
              <a:ext uri="{FF2B5EF4-FFF2-40B4-BE49-F238E27FC236}">
                <a16:creationId xmlns:a16="http://schemas.microsoft.com/office/drawing/2014/main" id="{2CB24F44-5531-181D-8D46-421FAC205C2D}"/>
              </a:ext>
            </a:extLst>
          </p:cNvPr>
          <p:cNvSpPr txBox="1"/>
          <p:nvPr/>
        </p:nvSpPr>
        <p:spPr>
          <a:xfrm>
            <a:off x="5884816" y="1308700"/>
            <a:ext cx="1330814" cy="461665"/>
          </a:xfrm>
          <a:prstGeom prst="rect">
            <a:avLst/>
          </a:prstGeom>
          <a:noFill/>
        </p:spPr>
        <p:txBody>
          <a:bodyPr wrap="none" rtlCol="0">
            <a:spAutoFit/>
          </a:bodyPr>
          <a:lstStyle/>
          <a:p>
            <a:r>
              <a:rPr lang="en-US" sz="2400" b="1" dirty="0"/>
              <a:t>PC [11:0]</a:t>
            </a:r>
            <a:endParaRPr lang="en-US" sz="2400" dirty="0"/>
          </a:p>
        </p:txBody>
      </p:sp>
      <p:sp>
        <p:nvSpPr>
          <p:cNvPr id="3" name="TextBox 2">
            <a:extLst>
              <a:ext uri="{FF2B5EF4-FFF2-40B4-BE49-F238E27FC236}">
                <a16:creationId xmlns:a16="http://schemas.microsoft.com/office/drawing/2014/main" id="{F3FAEA8A-760E-D5AD-FB8C-5A650436404B}"/>
              </a:ext>
            </a:extLst>
          </p:cNvPr>
          <p:cNvSpPr txBox="1"/>
          <p:nvPr/>
        </p:nvSpPr>
        <p:spPr>
          <a:xfrm>
            <a:off x="412602" y="266830"/>
            <a:ext cx="8203015" cy="646331"/>
          </a:xfrm>
          <a:prstGeom prst="rect">
            <a:avLst/>
          </a:prstGeom>
          <a:noFill/>
        </p:spPr>
        <p:txBody>
          <a:bodyPr wrap="none" rtlCol="0">
            <a:spAutoFit/>
          </a:bodyPr>
          <a:lstStyle/>
          <a:p>
            <a:r>
              <a:rPr lang="en-US" sz="3600" dirty="0">
                <a:solidFill>
                  <a:srgbClr val="38336C"/>
                </a:solidFill>
              </a:rPr>
              <a:t>Reverse Engineering: Branch Address (PC)</a:t>
            </a:r>
          </a:p>
        </p:txBody>
      </p:sp>
      <p:sp>
        <p:nvSpPr>
          <p:cNvPr id="2" name="TextBox 1">
            <a:extLst>
              <a:ext uri="{FF2B5EF4-FFF2-40B4-BE49-F238E27FC236}">
                <a16:creationId xmlns:a16="http://schemas.microsoft.com/office/drawing/2014/main" id="{6F0EFFAA-D85F-B303-F02E-CCFE0BC809B4}"/>
              </a:ext>
            </a:extLst>
          </p:cNvPr>
          <p:cNvSpPr txBox="1"/>
          <p:nvPr/>
        </p:nvSpPr>
        <p:spPr>
          <a:xfrm>
            <a:off x="2209952" y="1812539"/>
            <a:ext cx="1330814" cy="461665"/>
          </a:xfrm>
          <a:prstGeom prst="rect">
            <a:avLst/>
          </a:prstGeom>
          <a:solidFill>
            <a:schemeClr val="bg1"/>
          </a:solidFill>
          <a:ln>
            <a:solidFill>
              <a:schemeClr val="bg1"/>
            </a:solidFill>
          </a:ln>
        </p:spPr>
        <p:txBody>
          <a:bodyPr wrap="none" rtlCol="0">
            <a:spAutoFit/>
          </a:bodyPr>
          <a:lstStyle/>
          <a:p>
            <a:r>
              <a:rPr lang="en-US" sz="2400" b="1" dirty="0"/>
              <a:t>PC [12:0]</a:t>
            </a:r>
          </a:p>
        </p:txBody>
      </p:sp>
      <p:cxnSp>
        <p:nvCxnSpPr>
          <p:cNvPr id="8" name="Straight Connector 7">
            <a:extLst>
              <a:ext uri="{FF2B5EF4-FFF2-40B4-BE49-F238E27FC236}">
                <a16:creationId xmlns:a16="http://schemas.microsoft.com/office/drawing/2014/main" id="{78E5AD99-9B61-3D33-6EFE-B34C2207820B}"/>
              </a:ext>
            </a:extLst>
          </p:cNvPr>
          <p:cNvCxnSpPr>
            <a:cxnSpLocks/>
          </p:cNvCxnSpPr>
          <p:nvPr/>
        </p:nvCxnSpPr>
        <p:spPr>
          <a:xfrm flipH="1">
            <a:off x="2714625" y="2336009"/>
            <a:ext cx="321469" cy="1523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E968509-EC84-A027-643D-D0AB5717A721}"/>
              </a:ext>
            </a:extLst>
          </p:cNvPr>
          <p:cNvCxnSpPr>
            <a:cxnSpLocks/>
          </p:cNvCxnSpPr>
          <p:nvPr/>
        </p:nvCxnSpPr>
        <p:spPr>
          <a:xfrm flipH="1">
            <a:off x="4104936" y="1685928"/>
            <a:ext cx="1837472" cy="577027"/>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2CAD1C2F-63E3-D4C9-FF4B-FAD6BE19EF11}"/>
              </a:ext>
            </a:extLst>
          </p:cNvPr>
          <p:cNvCxnSpPr>
            <a:cxnSpLocks/>
          </p:cNvCxnSpPr>
          <p:nvPr/>
        </p:nvCxnSpPr>
        <p:spPr>
          <a:xfrm>
            <a:off x="7143750" y="1692703"/>
            <a:ext cx="1369218" cy="570252"/>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62EE3211-D170-0BAB-49AD-68C288A880BF}"/>
              </a:ext>
            </a:extLst>
          </p:cNvPr>
          <p:cNvCxnSpPr>
            <a:cxnSpLocks/>
          </p:cNvCxnSpPr>
          <p:nvPr/>
        </p:nvCxnSpPr>
        <p:spPr>
          <a:xfrm flipH="1">
            <a:off x="6174967" y="1758245"/>
            <a:ext cx="398383" cy="51595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23030AA0-5E7E-11B5-A100-4F6DF8770EB4}"/>
              </a:ext>
            </a:extLst>
          </p:cNvPr>
          <p:cNvCxnSpPr>
            <a:cxnSpLocks/>
          </p:cNvCxnSpPr>
          <p:nvPr/>
        </p:nvCxnSpPr>
        <p:spPr>
          <a:xfrm flipH="1">
            <a:off x="3944201" y="2336009"/>
            <a:ext cx="321469" cy="1523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58C08A-C54C-4D23-B7D5-AD97B8EB21B5}"/>
              </a:ext>
            </a:extLst>
          </p:cNvPr>
          <p:cNvCxnSpPr>
            <a:cxnSpLocks/>
          </p:cNvCxnSpPr>
          <p:nvPr/>
        </p:nvCxnSpPr>
        <p:spPr>
          <a:xfrm flipH="1">
            <a:off x="5964224" y="2336009"/>
            <a:ext cx="321469" cy="1523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094ABBE-1107-8918-72EC-8B4798E7F746}"/>
              </a:ext>
            </a:extLst>
          </p:cNvPr>
          <p:cNvCxnSpPr>
            <a:cxnSpLocks/>
          </p:cNvCxnSpPr>
          <p:nvPr/>
        </p:nvCxnSpPr>
        <p:spPr>
          <a:xfrm flipH="1">
            <a:off x="8366521" y="2336009"/>
            <a:ext cx="321469" cy="1523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Slide Number Placeholder 26">
            <a:extLst>
              <a:ext uri="{FF2B5EF4-FFF2-40B4-BE49-F238E27FC236}">
                <a16:creationId xmlns:a16="http://schemas.microsoft.com/office/drawing/2014/main" id="{0101B0AE-DF55-C42A-17A2-A5163F835C28}"/>
              </a:ext>
            </a:extLst>
          </p:cNvPr>
          <p:cNvSpPr>
            <a:spLocks noGrp="1"/>
          </p:cNvSpPr>
          <p:nvPr>
            <p:ph type="sldNum" sz="quarter" idx="12"/>
          </p:nvPr>
        </p:nvSpPr>
        <p:spPr/>
        <p:txBody>
          <a:bodyPr/>
          <a:lstStyle/>
          <a:p>
            <a:fld id="{EAEF51F3-7402-1E43-A52A-04D0BBC619AC}" type="slidenum">
              <a:rPr lang="en-US" smtClean="0"/>
              <a:t>28</a:t>
            </a:fld>
            <a:endParaRPr lang="en-US"/>
          </a:p>
        </p:txBody>
      </p:sp>
    </p:spTree>
    <p:extLst>
      <p:ext uri="{BB962C8B-B14F-4D97-AF65-F5344CB8AC3E}">
        <p14:creationId xmlns:p14="http://schemas.microsoft.com/office/powerpoint/2010/main" val="410180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7" name="TextBox 6">
            <a:extLst>
              <a:ext uri="{FF2B5EF4-FFF2-40B4-BE49-F238E27FC236}">
                <a16:creationId xmlns:a16="http://schemas.microsoft.com/office/drawing/2014/main" id="{217D89DA-0D4F-BB29-ABA2-318CD8958502}"/>
              </a:ext>
            </a:extLst>
          </p:cNvPr>
          <p:cNvSpPr txBox="1"/>
          <p:nvPr/>
        </p:nvSpPr>
        <p:spPr>
          <a:xfrm>
            <a:off x="3013473" y="3409746"/>
            <a:ext cx="3806427" cy="584775"/>
          </a:xfrm>
          <a:prstGeom prst="rect">
            <a:avLst/>
          </a:prstGeom>
          <a:noFill/>
          <a:ln w="28575">
            <a:solidFill>
              <a:schemeClr val="accent2">
                <a:lumMod val="75000"/>
              </a:schemeClr>
            </a:solidFill>
          </a:ln>
        </p:spPr>
        <p:txBody>
          <a:bodyPr wrap="square" rtlCol="0">
            <a:spAutoFit/>
          </a:bodyPr>
          <a:lstStyle/>
          <a:p>
            <a:r>
              <a:rPr lang="en-US" sz="3200" b="1" dirty="0"/>
              <a:t>4-way set associative</a:t>
            </a:r>
          </a:p>
        </p:txBody>
      </p:sp>
      <p:sp>
        <p:nvSpPr>
          <p:cNvPr id="4" name="TextBox 3">
            <a:extLst>
              <a:ext uri="{FF2B5EF4-FFF2-40B4-BE49-F238E27FC236}">
                <a16:creationId xmlns:a16="http://schemas.microsoft.com/office/drawing/2014/main" id="{776EF14B-0E57-A5DA-0DEB-8088950BE9B9}"/>
              </a:ext>
            </a:extLst>
          </p:cNvPr>
          <p:cNvSpPr txBox="1"/>
          <p:nvPr/>
        </p:nvSpPr>
        <p:spPr>
          <a:xfrm>
            <a:off x="412602" y="266830"/>
            <a:ext cx="5367623" cy="646331"/>
          </a:xfrm>
          <a:prstGeom prst="rect">
            <a:avLst/>
          </a:prstGeom>
          <a:noFill/>
        </p:spPr>
        <p:txBody>
          <a:bodyPr wrap="none" rtlCol="0">
            <a:spAutoFit/>
          </a:bodyPr>
          <a:lstStyle/>
          <a:p>
            <a:r>
              <a:rPr lang="en-US" sz="3600" dirty="0">
                <a:solidFill>
                  <a:srgbClr val="38336C"/>
                </a:solidFill>
              </a:rPr>
              <a:t>Reverse Engineering: Tables</a:t>
            </a:r>
          </a:p>
        </p:txBody>
      </p:sp>
      <p:pic>
        <p:nvPicPr>
          <p:cNvPr id="6" name="Picture 5">
            <a:extLst>
              <a:ext uri="{FF2B5EF4-FFF2-40B4-BE49-F238E27FC236}">
                <a16:creationId xmlns:a16="http://schemas.microsoft.com/office/drawing/2014/main" id="{70EF95D2-70DD-9A73-424E-AEEA15992A42}"/>
              </a:ext>
            </a:extLst>
          </p:cNvPr>
          <p:cNvPicPr>
            <a:picLocks noChangeAspect="1"/>
          </p:cNvPicPr>
          <p:nvPr/>
        </p:nvPicPr>
        <p:blipFill>
          <a:blip r:embed="rId4"/>
          <a:stretch>
            <a:fillRect/>
          </a:stretch>
        </p:blipFill>
        <p:spPr>
          <a:xfrm>
            <a:off x="8248558" y="1224645"/>
            <a:ext cx="2086264" cy="4408709"/>
          </a:xfrm>
          <a:prstGeom prst="rect">
            <a:avLst/>
          </a:prstGeom>
        </p:spPr>
      </p:pic>
      <p:cxnSp>
        <p:nvCxnSpPr>
          <p:cNvPr id="9" name="Straight Arrow Connector 8">
            <a:extLst>
              <a:ext uri="{FF2B5EF4-FFF2-40B4-BE49-F238E27FC236}">
                <a16:creationId xmlns:a16="http://schemas.microsoft.com/office/drawing/2014/main" id="{BF6EA2C6-417C-6D5F-4F18-4397B94E883E}"/>
              </a:ext>
            </a:extLst>
          </p:cNvPr>
          <p:cNvCxnSpPr>
            <a:cxnSpLocks/>
          </p:cNvCxnSpPr>
          <p:nvPr/>
        </p:nvCxnSpPr>
        <p:spPr>
          <a:xfrm flipH="1">
            <a:off x="6929438" y="3719707"/>
            <a:ext cx="1446565" cy="0"/>
          </a:xfrm>
          <a:prstGeom prst="straightConnector1">
            <a:avLst/>
          </a:prstGeom>
          <a:ln w="28575">
            <a:solidFill>
              <a:srgbClr val="6B61B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998A817-FE35-3491-B787-2DE722EA183B}"/>
              </a:ext>
            </a:extLst>
          </p:cNvPr>
          <p:cNvSpPr txBox="1"/>
          <p:nvPr/>
        </p:nvSpPr>
        <p:spPr>
          <a:xfrm>
            <a:off x="8324236" y="3579027"/>
            <a:ext cx="489236" cy="246221"/>
          </a:xfrm>
          <a:prstGeom prst="rect">
            <a:avLst/>
          </a:prstGeom>
          <a:noFill/>
        </p:spPr>
        <p:txBody>
          <a:bodyPr wrap="square" rtlCol="0">
            <a:spAutoFit/>
          </a:bodyPr>
          <a:lstStyle/>
          <a:p>
            <a:r>
              <a:rPr lang="en-US" sz="1000" dirty="0"/>
              <a:t>way 0</a:t>
            </a:r>
          </a:p>
        </p:txBody>
      </p:sp>
      <p:sp>
        <p:nvSpPr>
          <p:cNvPr id="15" name="TextBox 14">
            <a:extLst>
              <a:ext uri="{FF2B5EF4-FFF2-40B4-BE49-F238E27FC236}">
                <a16:creationId xmlns:a16="http://schemas.microsoft.com/office/drawing/2014/main" id="{44865167-CF10-56EA-09A0-38DB8F16129B}"/>
              </a:ext>
            </a:extLst>
          </p:cNvPr>
          <p:cNvSpPr txBox="1"/>
          <p:nvPr/>
        </p:nvSpPr>
        <p:spPr>
          <a:xfrm>
            <a:off x="8689291" y="3579026"/>
            <a:ext cx="489236" cy="246221"/>
          </a:xfrm>
          <a:prstGeom prst="rect">
            <a:avLst/>
          </a:prstGeom>
          <a:noFill/>
        </p:spPr>
        <p:txBody>
          <a:bodyPr wrap="square" rtlCol="0">
            <a:spAutoFit/>
          </a:bodyPr>
          <a:lstStyle/>
          <a:p>
            <a:r>
              <a:rPr lang="en-US" sz="1000" dirty="0"/>
              <a:t>way 1</a:t>
            </a:r>
          </a:p>
        </p:txBody>
      </p:sp>
      <p:sp>
        <p:nvSpPr>
          <p:cNvPr id="16" name="TextBox 15">
            <a:extLst>
              <a:ext uri="{FF2B5EF4-FFF2-40B4-BE49-F238E27FC236}">
                <a16:creationId xmlns:a16="http://schemas.microsoft.com/office/drawing/2014/main" id="{2AC6CA3E-753F-A7D4-3C29-F19070E870E0}"/>
              </a:ext>
            </a:extLst>
          </p:cNvPr>
          <p:cNvSpPr txBox="1"/>
          <p:nvPr/>
        </p:nvSpPr>
        <p:spPr>
          <a:xfrm>
            <a:off x="9047072" y="3579025"/>
            <a:ext cx="489236" cy="246221"/>
          </a:xfrm>
          <a:prstGeom prst="rect">
            <a:avLst/>
          </a:prstGeom>
          <a:noFill/>
        </p:spPr>
        <p:txBody>
          <a:bodyPr wrap="square" rtlCol="0">
            <a:spAutoFit/>
          </a:bodyPr>
          <a:lstStyle/>
          <a:p>
            <a:r>
              <a:rPr lang="en-US" sz="1000" dirty="0"/>
              <a:t>way 2</a:t>
            </a:r>
          </a:p>
        </p:txBody>
      </p:sp>
      <p:sp>
        <p:nvSpPr>
          <p:cNvPr id="17" name="TextBox 16">
            <a:extLst>
              <a:ext uri="{FF2B5EF4-FFF2-40B4-BE49-F238E27FC236}">
                <a16:creationId xmlns:a16="http://schemas.microsoft.com/office/drawing/2014/main" id="{AC900399-0964-8E14-179A-D2A5E404D9F2}"/>
              </a:ext>
            </a:extLst>
          </p:cNvPr>
          <p:cNvSpPr txBox="1"/>
          <p:nvPr/>
        </p:nvSpPr>
        <p:spPr>
          <a:xfrm>
            <a:off x="9404564" y="3579024"/>
            <a:ext cx="489236" cy="246221"/>
          </a:xfrm>
          <a:prstGeom prst="rect">
            <a:avLst/>
          </a:prstGeom>
          <a:noFill/>
        </p:spPr>
        <p:txBody>
          <a:bodyPr wrap="square" rtlCol="0">
            <a:spAutoFit/>
          </a:bodyPr>
          <a:lstStyle/>
          <a:p>
            <a:r>
              <a:rPr lang="en-US" sz="1000" dirty="0"/>
              <a:t>way 3</a:t>
            </a:r>
          </a:p>
        </p:txBody>
      </p:sp>
      <p:sp>
        <p:nvSpPr>
          <p:cNvPr id="3" name="Slide Number Placeholder 2">
            <a:extLst>
              <a:ext uri="{FF2B5EF4-FFF2-40B4-BE49-F238E27FC236}">
                <a16:creationId xmlns:a16="http://schemas.microsoft.com/office/drawing/2014/main" id="{FF5207E3-D9EA-8E46-1037-36C0ACAAE724}"/>
              </a:ext>
            </a:extLst>
          </p:cNvPr>
          <p:cNvSpPr>
            <a:spLocks noGrp="1"/>
          </p:cNvSpPr>
          <p:nvPr>
            <p:ph type="sldNum" sz="quarter" idx="12"/>
          </p:nvPr>
        </p:nvSpPr>
        <p:spPr/>
        <p:txBody>
          <a:bodyPr/>
          <a:lstStyle/>
          <a:p>
            <a:fld id="{EAEF51F3-7402-1E43-A52A-04D0BBC619AC}" type="slidenum">
              <a:rPr lang="en-US" smtClean="0"/>
              <a:t>29</a:t>
            </a:fld>
            <a:endParaRPr lang="en-US"/>
          </a:p>
        </p:txBody>
      </p:sp>
      <p:sp>
        <p:nvSpPr>
          <p:cNvPr id="8" name="Rounded Rectangle 7">
            <a:extLst>
              <a:ext uri="{FF2B5EF4-FFF2-40B4-BE49-F238E27FC236}">
                <a16:creationId xmlns:a16="http://schemas.microsoft.com/office/drawing/2014/main" id="{6727219F-7999-E42D-4C26-C47D630B5F26}"/>
              </a:ext>
            </a:extLst>
          </p:cNvPr>
          <p:cNvSpPr/>
          <p:nvPr/>
        </p:nvSpPr>
        <p:spPr>
          <a:xfrm>
            <a:off x="0" y="6121776"/>
            <a:ext cx="6722489" cy="646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tx1">
                    <a:lumMod val="65000"/>
                    <a:lumOff val="35000"/>
                  </a:schemeClr>
                </a:solidFill>
                <a:effectLst/>
              </a:rPr>
              <a:t>* See the paper for reverse engineering experiment details</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302974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503331" cy="646331"/>
          </a:xfrm>
          <a:prstGeom prst="rect">
            <a:avLst/>
          </a:prstGeom>
          <a:noFill/>
        </p:spPr>
        <p:txBody>
          <a:bodyPr wrap="none" rtlCol="0">
            <a:spAutoFit/>
          </a:bodyPr>
          <a:lstStyle/>
          <a:p>
            <a:r>
              <a:rPr lang="en-US" sz="3600" dirty="0">
                <a:solidFill>
                  <a:srgbClr val="38336C"/>
                </a:solidFill>
              </a:rPr>
              <a:t>Branch Prediction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TextBox 1">
            <a:extLst>
              <a:ext uri="{FF2B5EF4-FFF2-40B4-BE49-F238E27FC236}">
                <a16:creationId xmlns:a16="http://schemas.microsoft.com/office/drawing/2014/main" id="{C8C53555-C328-5DD3-4D6D-538F739A961B}"/>
              </a:ext>
            </a:extLst>
          </p:cNvPr>
          <p:cNvSpPr txBox="1"/>
          <p:nvPr/>
        </p:nvSpPr>
        <p:spPr>
          <a:xfrm>
            <a:off x="4780241" y="3167390"/>
            <a:ext cx="2631518" cy="523220"/>
          </a:xfrm>
          <a:prstGeom prst="rect">
            <a:avLst/>
          </a:prstGeom>
          <a:noFill/>
        </p:spPr>
        <p:txBody>
          <a:bodyPr wrap="square" rtlCol="0">
            <a:spAutoFit/>
          </a:bodyPr>
          <a:lstStyle/>
          <a:p>
            <a:r>
              <a:rPr lang="en-US" sz="2800" b="1" dirty="0">
                <a:solidFill>
                  <a:srgbClr val="0070C0"/>
                </a:solidFill>
                <a:latin typeface="Courier New" panose="02070309020205020404" pitchFamily="49" charset="0"/>
                <a:cs typeface="Courier New" panose="02070309020205020404" pitchFamily="49" charset="0"/>
              </a:rPr>
              <a:t>je</a:t>
            </a:r>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target</a:t>
            </a:r>
          </a:p>
        </p:txBody>
      </p:sp>
      <p:cxnSp>
        <p:nvCxnSpPr>
          <p:cNvPr id="6" name="Straight Arrow Connector 5">
            <a:extLst>
              <a:ext uri="{FF2B5EF4-FFF2-40B4-BE49-F238E27FC236}">
                <a16:creationId xmlns:a16="http://schemas.microsoft.com/office/drawing/2014/main" id="{71A4344B-A3ED-EDB2-57F4-53C06B881D3F}"/>
              </a:ext>
            </a:extLst>
          </p:cNvPr>
          <p:cNvCxnSpPr/>
          <p:nvPr/>
        </p:nvCxnSpPr>
        <p:spPr>
          <a:xfrm flipV="1">
            <a:off x="5122268" y="2294591"/>
            <a:ext cx="614253" cy="96326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7A9FC8-D7AB-76CB-7907-38BB5FE93FD1}"/>
              </a:ext>
            </a:extLst>
          </p:cNvPr>
          <p:cNvSpPr txBox="1"/>
          <p:nvPr/>
        </p:nvSpPr>
        <p:spPr>
          <a:xfrm>
            <a:off x="4788321" y="1816803"/>
            <a:ext cx="2635337" cy="461665"/>
          </a:xfrm>
          <a:prstGeom prst="rect">
            <a:avLst/>
          </a:prstGeom>
          <a:noFill/>
        </p:spPr>
        <p:txBody>
          <a:bodyPr wrap="none" rtlCol="0">
            <a:spAutoFit/>
          </a:bodyPr>
          <a:lstStyle/>
          <a:p>
            <a:r>
              <a:rPr lang="en-US" sz="2400" b="1" dirty="0"/>
              <a:t>Taken</a:t>
            </a:r>
            <a:r>
              <a:rPr lang="en-US" sz="2400" dirty="0"/>
              <a:t> or </a:t>
            </a:r>
            <a:r>
              <a:rPr lang="en-US" sz="2400" b="1" dirty="0"/>
              <a:t>Not-Taken</a:t>
            </a:r>
          </a:p>
        </p:txBody>
      </p:sp>
      <p:cxnSp>
        <p:nvCxnSpPr>
          <p:cNvPr id="8" name="Straight Arrow Connector 7">
            <a:extLst>
              <a:ext uri="{FF2B5EF4-FFF2-40B4-BE49-F238E27FC236}">
                <a16:creationId xmlns:a16="http://schemas.microsoft.com/office/drawing/2014/main" id="{139870FC-04A0-1A3F-57FF-376DFAC12D86}"/>
              </a:ext>
            </a:extLst>
          </p:cNvPr>
          <p:cNvCxnSpPr>
            <a:cxnSpLocks/>
          </p:cNvCxnSpPr>
          <p:nvPr/>
        </p:nvCxnSpPr>
        <p:spPr>
          <a:xfrm>
            <a:off x="6105990" y="3732046"/>
            <a:ext cx="788608" cy="75993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C5E2A1-3424-50D5-BABE-187A5EEE9F2B}"/>
              </a:ext>
            </a:extLst>
          </p:cNvPr>
          <p:cNvSpPr txBox="1"/>
          <p:nvPr/>
        </p:nvSpPr>
        <p:spPr>
          <a:xfrm>
            <a:off x="5736521" y="4533415"/>
            <a:ext cx="2755819" cy="461665"/>
          </a:xfrm>
          <a:prstGeom prst="rect">
            <a:avLst/>
          </a:prstGeom>
          <a:noFill/>
        </p:spPr>
        <p:txBody>
          <a:bodyPr wrap="none" rtlCol="0">
            <a:spAutoFit/>
          </a:bodyPr>
          <a:lstStyle/>
          <a:p>
            <a:r>
              <a:rPr lang="en-US" sz="2400" dirty="0"/>
              <a:t>Where is the </a:t>
            </a:r>
            <a:r>
              <a:rPr lang="en-US" sz="2400" b="1" dirty="0"/>
              <a:t>target</a:t>
            </a:r>
            <a:r>
              <a:rPr lang="en-US" sz="2400" dirty="0"/>
              <a:t>?</a:t>
            </a:r>
          </a:p>
        </p:txBody>
      </p:sp>
      <p:sp>
        <p:nvSpPr>
          <p:cNvPr id="3" name="Slide Number Placeholder 2">
            <a:extLst>
              <a:ext uri="{FF2B5EF4-FFF2-40B4-BE49-F238E27FC236}">
                <a16:creationId xmlns:a16="http://schemas.microsoft.com/office/drawing/2014/main" id="{78CC4A8C-AC16-7EE2-5360-EA327913B108}"/>
              </a:ext>
            </a:extLst>
          </p:cNvPr>
          <p:cNvSpPr>
            <a:spLocks noGrp="1"/>
          </p:cNvSpPr>
          <p:nvPr>
            <p:ph type="sldNum" sz="quarter" idx="12"/>
          </p:nvPr>
        </p:nvSpPr>
        <p:spPr/>
        <p:txBody>
          <a:bodyPr/>
          <a:lstStyle/>
          <a:p>
            <a:fld id="{EAEF51F3-7402-1E43-A52A-04D0BBC619AC}" type="slidenum">
              <a:rPr lang="en-US" smtClean="0"/>
              <a:t>3</a:t>
            </a:fld>
            <a:endParaRPr lang="en-US"/>
          </a:p>
        </p:txBody>
      </p:sp>
    </p:spTree>
    <p:extLst>
      <p:ext uri="{BB962C8B-B14F-4D97-AF65-F5344CB8AC3E}">
        <p14:creationId xmlns:p14="http://schemas.microsoft.com/office/powerpoint/2010/main" val="155103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7" name="TextBox 6">
            <a:extLst>
              <a:ext uri="{FF2B5EF4-FFF2-40B4-BE49-F238E27FC236}">
                <a16:creationId xmlns:a16="http://schemas.microsoft.com/office/drawing/2014/main" id="{217D89DA-0D4F-BB29-ABA2-318CD8958502}"/>
              </a:ext>
            </a:extLst>
          </p:cNvPr>
          <p:cNvSpPr txBox="1"/>
          <p:nvPr/>
        </p:nvSpPr>
        <p:spPr>
          <a:xfrm>
            <a:off x="5700040" y="1209204"/>
            <a:ext cx="3371820" cy="461665"/>
          </a:xfrm>
          <a:prstGeom prst="rect">
            <a:avLst/>
          </a:prstGeom>
          <a:noFill/>
          <a:ln w="28575">
            <a:noFill/>
          </a:ln>
        </p:spPr>
        <p:txBody>
          <a:bodyPr wrap="none" rtlCol="0">
            <a:spAutoFit/>
          </a:bodyPr>
          <a:lstStyle/>
          <a:p>
            <a:r>
              <a:rPr lang="en-US" sz="2400" b="1" dirty="0"/>
              <a:t>Three Tables: Each 4-way</a:t>
            </a:r>
          </a:p>
        </p:txBody>
      </p:sp>
      <p:sp>
        <p:nvSpPr>
          <p:cNvPr id="4" name="TextBox 3">
            <a:extLst>
              <a:ext uri="{FF2B5EF4-FFF2-40B4-BE49-F238E27FC236}">
                <a16:creationId xmlns:a16="http://schemas.microsoft.com/office/drawing/2014/main" id="{776EF14B-0E57-A5DA-0DEB-8088950BE9B9}"/>
              </a:ext>
            </a:extLst>
          </p:cNvPr>
          <p:cNvSpPr txBox="1"/>
          <p:nvPr/>
        </p:nvSpPr>
        <p:spPr>
          <a:xfrm>
            <a:off x="412602" y="266830"/>
            <a:ext cx="5367623" cy="646331"/>
          </a:xfrm>
          <a:prstGeom prst="rect">
            <a:avLst/>
          </a:prstGeom>
          <a:noFill/>
        </p:spPr>
        <p:txBody>
          <a:bodyPr wrap="none" rtlCol="0">
            <a:spAutoFit/>
          </a:bodyPr>
          <a:lstStyle/>
          <a:p>
            <a:r>
              <a:rPr lang="en-US" sz="3600" dirty="0">
                <a:solidFill>
                  <a:srgbClr val="38336C"/>
                </a:solidFill>
              </a:rPr>
              <a:t>Reverse Engineering: Tables</a:t>
            </a:r>
          </a:p>
        </p:txBody>
      </p:sp>
      <p:sp>
        <p:nvSpPr>
          <p:cNvPr id="10" name="TextBox 9">
            <a:extLst>
              <a:ext uri="{FF2B5EF4-FFF2-40B4-BE49-F238E27FC236}">
                <a16:creationId xmlns:a16="http://schemas.microsoft.com/office/drawing/2014/main" id="{CF5058E5-E6A3-C788-D3B5-56E70DB381DF}"/>
              </a:ext>
            </a:extLst>
          </p:cNvPr>
          <p:cNvSpPr txBox="1"/>
          <p:nvPr/>
        </p:nvSpPr>
        <p:spPr>
          <a:xfrm>
            <a:off x="2769048" y="1203787"/>
            <a:ext cx="2110129" cy="461665"/>
          </a:xfrm>
          <a:prstGeom prst="rect">
            <a:avLst/>
          </a:prstGeom>
          <a:noFill/>
        </p:spPr>
        <p:txBody>
          <a:bodyPr wrap="none" rtlCol="0">
            <a:spAutoFit/>
          </a:bodyPr>
          <a:lstStyle/>
          <a:p>
            <a:r>
              <a:rPr lang="en-US" sz="2400" b="1" dirty="0"/>
              <a:t>Direct-Mapped</a:t>
            </a:r>
          </a:p>
        </p:txBody>
      </p:sp>
      <p:pic>
        <p:nvPicPr>
          <p:cNvPr id="5" name="Picture 4">
            <a:extLst>
              <a:ext uri="{FF2B5EF4-FFF2-40B4-BE49-F238E27FC236}">
                <a16:creationId xmlns:a16="http://schemas.microsoft.com/office/drawing/2014/main" id="{1A3FDD9D-0A3E-47C3-2F94-31D0D97A23E0}"/>
              </a:ext>
            </a:extLst>
          </p:cNvPr>
          <p:cNvPicPr>
            <a:picLocks noChangeAspect="1"/>
          </p:cNvPicPr>
          <p:nvPr/>
        </p:nvPicPr>
        <p:blipFill>
          <a:blip r:embed="rId4"/>
          <a:stretch>
            <a:fillRect/>
          </a:stretch>
        </p:blipFill>
        <p:spPr>
          <a:xfrm>
            <a:off x="2910671" y="2399419"/>
            <a:ext cx="6705564" cy="4208811"/>
          </a:xfrm>
          <a:prstGeom prst="rect">
            <a:avLst/>
          </a:prstGeom>
        </p:spPr>
      </p:pic>
      <p:cxnSp>
        <p:nvCxnSpPr>
          <p:cNvPr id="6" name="Straight Connector 5">
            <a:extLst>
              <a:ext uri="{FF2B5EF4-FFF2-40B4-BE49-F238E27FC236}">
                <a16:creationId xmlns:a16="http://schemas.microsoft.com/office/drawing/2014/main" id="{1C8D4501-66FB-B884-ADF2-78D292AED9E8}"/>
              </a:ext>
            </a:extLst>
          </p:cNvPr>
          <p:cNvCxnSpPr>
            <a:cxnSpLocks/>
          </p:cNvCxnSpPr>
          <p:nvPr/>
        </p:nvCxnSpPr>
        <p:spPr>
          <a:xfrm flipH="1">
            <a:off x="5064915" y="2536036"/>
            <a:ext cx="445031" cy="1357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CC2E8B9-7191-A0AB-F5C3-F633E2628BFE}"/>
              </a:ext>
            </a:extLst>
          </p:cNvPr>
          <p:cNvSpPr txBox="1"/>
          <p:nvPr/>
        </p:nvSpPr>
        <p:spPr>
          <a:xfrm>
            <a:off x="4879177" y="2121699"/>
            <a:ext cx="1180131" cy="369332"/>
          </a:xfrm>
          <a:prstGeom prst="rect">
            <a:avLst/>
          </a:prstGeom>
          <a:noFill/>
        </p:spPr>
        <p:txBody>
          <a:bodyPr wrap="none" rtlCol="0">
            <a:spAutoFit/>
          </a:bodyPr>
          <a:lstStyle/>
          <a:p>
            <a:r>
              <a:rPr lang="en-US" dirty="0"/>
              <a:t>PHR [</a:t>
            </a:r>
            <a:r>
              <a:rPr lang="en-US" b="1" dirty="0"/>
              <a:t>0:</a:t>
            </a:r>
            <a:r>
              <a:rPr lang="en-US" b="1" dirty="0">
                <a:solidFill>
                  <a:srgbClr val="FF0000"/>
                </a:solidFill>
              </a:rPr>
              <a:t>21</a:t>
            </a:r>
            <a:r>
              <a:rPr lang="en-US" dirty="0"/>
              <a:t>]</a:t>
            </a:r>
          </a:p>
        </p:txBody>
      </p:sp>
      <p:sp>
        <p:nvSpPr>
          <p:cNvPr id="15" name="TextBox 14">
            <a:extLst>
              <a:ext uri="{FF2B5EF4-FFF2-40B4-BE49-F238E27FC236}">
                <a16:creationId xmlns:a16="http://schemas.microsoft.com/office/drawing/2014/main" id="{1BF16911-6D64-ACB5-FDC4-1DEE2A0F250F}"/>
              </a:ext>
            </a:extLst>
          </p:cNvPr>
          <p:cNvSpPr txBox="1"/>
          <p:nvPr/>
        </p:nvSpPr>
        <p:spPr>
          <a:xfrm>
            <a:off x="6546212" y="2121699"/>
            <a:ext cx="1180131" cy="369332"/>
          </a:xfrm>
          <a:prstGeom prst="rect">
            <a:avLst/>
          </a:prstGeom>
          <a:noFill/>
        </p:spPr>
        <p:txBody>
          <a:bodyPr wrap="none" rtlCol="0">
            <a:spAutoFit/>
          </a:bodyPr>
          <a:lstStyle/>
          <a:p>
            <a:r>
              <a:rPr lang="en-US" dirty="0"/>
              <a:t>PHR [</a:t>
            </a:r>
            <a:r>
              <a:rPr lang="en-US" b="1" dirty="0"/>
              <a:t>0:</a:t>
            </a:r>
            <a:r>
              <a:rPr lang="en-US" b="1" dirty="0">
                <a:solidFill>
                  <a:srgbClr val="FF0000"/>
                </a:solidFill>
              </a:rPr>
              <a:t>57</a:t>
            </a:r>
            <a:r>
              <a:rPr lang="en-US" dirty="0"/>
              <a:t>]</a:t>
            </a:r>
          </a:p>
        </p:txBody>
      </p:sp>
      <p:sp>
        <p:nvSpPr>
          <p:cNvPr id="16" name="TextBox 15">
            <a:extLst>
              <a:ext uri="{FF2B5EF4-FFF2-40B4-BE49-F238E27FC236}">
                <a16:creationId xmlns:a16="http://schemas.microsoft.com/office/drawing/2014/main" id="{1EE6B22F-1516-0DBC-FF8B-829E47E87054}"/>
              </a:ext>
            </a:extLst>
          </p:cNvPr>
          <p:cNvSpPr txBox="1"/>
          <p:nvPr/>
        </p:nvSpPr>
        <p:spPr>
          <a:xfrm>
            <a:off x="8361282" y="2117869"/>
            <a:ext cx="1297150" cy="369332"/>
          </a:xfrm>
          <a:prstGeom prst="rect">
            <a:avLst/>
          </a:prstGeom>
          <a:noFill/>
        </p:spPr>
        <p:txBody>
          <a:bodyPr wrap="none" rtlCol="0">
            <a:spAutoFit/>
          </a:bodyPr>
          <a:lstStyle/>
          <a:p>
            <a:r>
              <a:rPr lang="en-US" dirty="0"/>
              <a:t>PHR [</a:t>
            </a:r>
            <a:r>
              <a:rPr lang="en-US" b="1" dirty="0"/>
              <a:t>0:</a:t>
            </a:r>
            <a:r>
              <a:rPr lang="en-US" b="1" dirty="0">
                <a:solidFill>
                  <a:srgbClr val="FF0000"/>
                </a:solidFill>
              </a:rPr>
              <a:t>185</a:t>
            </a:r>
            <a:r>
              <a:rPr lang="en-US" dirty="0"/>
              <a:t>]</a:t>
            </a:r>
          </a:p>
        </p:txBody>
      </p:sp>
      <p:cxnSp>
        <p:nvCxnSpPr>
          <p:cNvPr id="17" name="Straight Connector 16">
            <a:extLst>
              <a:ext uri="{FF2B5EF4-FFF2-40B4-BE49-F238E27FC236}">
                <a16:creationId xmlns:a16="http://schemas.microsoft.com/office/drawing/2014/main" id="{4C4BEEF5-ADB4-FD07-1D43-70AEA384CE3B}"/>
              </a:ext>
            </a:extLst>
          </p:cNvPr>
          <p:cNvCxnSpPr>
            <a:cxnSpLocks/>
          </p:cNvCxnSpPr>
          <p:nvPr/>
        </p:nvCxnSpPr>
        <p:spPr>
          <a:xfrm flipH="1">
            <a:off x="6869088" y="2536036"/>
            <a:ext cx="445031" cy="1357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ABC971-2B7C-CFF0-29F4-EE0DB8CCB872}"/>
              </a:ext>
            </a:extLst>
          </p:cNvPr>
          <p:cNvCxnSpPr>
            <a:cxnSpLocks/>
          </p:cNvCxnSpPr>
          <p:nvPr/>
        </p:nvCxnSpPr>
        <p:spPr>
          <a:xfrm flipH="1">
            <a:off x="8728844" y="2540151"/>
            <a:ext cx="445031" cy="1357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BF9EC3-F1E6-E51E-804A-767A17C65D6B}"/>
              </a:ext>
            </a:extLst>
          </p:cNvPr>
          <p:cNvCxnSpPr>
            <a:cxnSpLocks/>
            <a:stCxn id="7" idx="2"/>
            <a:endCxn id="14" idx="0"/>
          </p:cNvCxnSpPr>
          <p:nvPr/>
        </p:nvCxnSpPr>
        <p:spPr>
          <a:xfrm flipH="1">
            <a:off x="5469243" y="1670869"/>
            <a:ext cx="1916707" cy="45083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582787BF-C755-2780-0838-62C21A311A20}"/>
              </a:ext>
            </a:extLst>
          </p:cNvPr>
          <p:cNvCxnSpPr>
            <a:cxnSpLocks/>
            <a:stCxn id="7" idx="2"/>
            <a:endCxn id="16" idx="0"/>
          </p:cNvCxnSpPr>
          <p:nvPr/>
        </p:nvCxnSpPr>
        <p:spPr>
          <a:xfrm>
            <a:off x="7385950" y="1670869"/>
            <a:ext cx="1623907" cy="44700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4EE8A13F-5D11-20E4-A8AC-7862708C8E6E}"/>
              </a:ext>
            </a:extLst>
          </p:cNvPr>
          <p:cNvCxnSpPr>
            <a:cxnSpLocks/>
            <a:stCxn id="7" idx="2"/>
            <a:endCxn id="15" idx="0"/>
          </p:cNvCxnSpPr>
          <p:nvPr/>
        </p:nvCxnSpPr>
        <p:spPr>
          <a:xfrm flipH="1">
            <a:off x="7136278" y="1670869"/>
            <a:ext cx="249672" cy="45083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BBF1DB8F-5FCE-81F0-E996-29147435EE95}"/>
              </a:ext>
            </a:extLst>
          </p:cNvPr>
          <p:cNvCxnSpPr>
            <a:cxnSpLocks/>
          </p:cNvCxnSpPr>
          <p:nvPr/>
        </p:nvCxnSpPr>
        <p:spPr>
          <a:xfrm>
            <a:off x="3625606" y="1665452"/>
            <a:ext cx="0" cy="733967"/>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4" name="Slide Number Placeholder 33">
            <a:extLst>
              <a:ext uri="{FF2B5EF4-FFF2-40B4-BE49-F238E27FC236}">
                <a16:creationId xmlns:a16="http://schemas.microsoft.com/office/drawing/2014/main" id="{C84BFEE7-B897-E0BB-BEB9-C5877837E297}"/>
              </a:ext>
            </a:extLst>
          </p:cNvPr>
          <p:cNvSpPr>
            <a:spLocks noGrp="1"/>
          </p:cNvSpPr>
          <p:nvPr>
            <p:ph type="sldNum" sz="quarter" idx="12"/>
          </p:nvPr>
        </p:nvSpPr>
        <p:spPr/>
        <p:txBody>
          <a:bodyPr/>
          <a:lstStyle/>
          <a:p>
            <a:fld id="{EAEF51F3-7402-1E43-A52A-04D0BBC619AC}" type="slidenum">
              <a:rPr lang="en-US" smtClean="0"/>
              <a:t>30</a:t>
            </a:fld>
            <a:endParaRPr lang="en-US"/>
          </a:p>
        </p:txBody>
      </p:sp>
    </p:spTree>
    <p:extLst>
      <p:ext uri="{BB962C8B-B14F-4D97-AF65-F5344CB8AC3E}">
        <p14:creationId xmlns:p14="http://schemas.microsoft.com/office/powerpoint/2010/main" val="28090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pic>
        <p:nvPicPr>
          <p:cNvPr id="3" name="Picture 2">
            <a:extLst>
              <a:ext uri="{FF2B5EF4-FFF2-40B4-BE49-F238E27FC236}">
                <a16:creationId xmlns:a16="http://schemas.microsoft.com/office/drawing/2014/main" id="{5BBF7154-6E6A-56C8-88AE-4873736337B1}"/>
              </a:ext>
            </a:extLst>
          </p:cNvPr>
          <p:cNvPicPr>
            <a:picLocks noChangeAspect="1"/>
          </p:cNvPicPr>
          <p:nvPr/>
        </p:nvPicPr>
        <p:blipFill>
          <a:blip r:embed="rId4"/>
          <a:stretch>
            <a:fillRect/>
          </a:stretch>
        </p:blipFill>
        <p:spPr>
          <a:xfrm>
            <a:off x="343837" y="1181552"/>
            <a:ext cx="4571063" cy="2824008"/>
          </a:xfrm>
          <a:prstGeom prst="rect">
            <a:avLst/>
          </a:prstGeom>
        </p:spPr>
      </p:pic>
      <p:sp>
        <p:nvSpPr>
          <p:cNvPr id="4" name="Rectangle 3">
            <a:extLst>
              <a:ext uri="{FF2B5EF4-FFF2-40B4-BE49-F238E27FC236}">
                <a16:creationId xmlns:a16="http://schemas.microsoft.com/office/drawing/2014/main" id="{F1E14B9E-46BE-E786-77DD-8856726D27E2}"/>
              </a:ext>
            </a:extLst>
          </p:cNvPr>
          <p:cNvSpPr/>
          <p:nvPr/>
        </p:nvSpPr>
        <p:spPr>
          <a:xfrm>
            <a:off x="1463040" y="1676399"/>
            <a:ext cx="563880" cy="337529"/>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604504-9610-DB9D-6B08-EE9AD71A0FC7}"/>
              </a:ext>
            </a:extLst>
          </p:cNvPr>
          <p:cNvPicPr>
            <a:picLocks noChangeAspect="1"/>
          </p:cNvPicPr>
          <p:nvPr/>
        </p:nvPicPr>
        <p:blipFill>
          <a:blip r:embed="rId5"/>
          <a:stretch>
            <a:fillRect/>
          </a:stretch>
        </p:blipFill>
        <p:spPr>
          <a:xfrm>
            <a:off x="6547920" y="1871781"/>
            <a:ext cx="5091105" cy="3255537"/>
          </a:xfrm>
          <a:prstGeom prst="rect">
            <a:avLst/>
          </a:prstGeom>
        </p:spPr>
      </p:pic>
      <p:sp>
        <p:nvSpPr>
          <p:cNvPr id="7" name="TextBox 6">
            <a:extLst>
              <a:ext uri="{FF2B5EF4-FFF2-40B4-BE49-F238E27FC236}">
                <a16:creationId xmlns:a16="http://schemas.microsoft.com/office/drawing/2014/main" id="{E234AEBA-1788-4E39-7310-0BC083DFC778}"/>
              </a:ext>
            </a:extLst>
          </p:cNvPr>
          <p:cNvSpPr txBox="1"/>
          <p:nvPr/>
        </p:nvSpPr>
        <p:spPr>
          <a:xfrm>
            <a:off x="412602" y="266830"/>
            <a:ext cx="8000011" cy="646331"/>
          </a:xfrm>
          <a:prstGeom prst="rect">
            <a:avLst/>
          </a:prstGeom>
          <a:noFill/>
        </p:spPr>
        <p:txBody>
          <a:bodyPr wrap="none" rtlCol="0">
            <a:spAutoFit/>
          </a:bodyPr>
          <a:lstStyle/>
          <a:p>
            <a:r>
              <a:rPr lang="en-US" sz="3600" dirty="0">
                <a:solidFill>
                  <a:srgbClr val="38336C"/>
                </a:solidFill>
              </a:rPr>
              <a:t>Reverse Engineering: Index Hash Function</a:t>
            </a:r>
          </a:p>
        </p:txBody>
      </p:sp>
      <p:sp>
        <p:nvSpPr>
          <p:cNvPr id="6" name="Rectangle 5">
            <a:extLst>
              <a:ext uri="{FF2B5EF4-FFF2-40B4-BE49-F238E27FC236}">
                <a16:creationId xmlns:a16="http://schemas.microsoft.com/office/drawing/2014/main" id="{CD4EB395-5EBC-4AFE-292E-04E63EE47775}"/>
              </a:ext>
            </a:extLst>
          </p:cNvPr>
          <p:cNvSpPr/>
          <p:nvPr/>
        </p:nvSpPr>
        <p:spPr>
          <a:xfrm>
            <a:off x="6547920" y="1902261"/>
            <a:ext cx="681087" cy="3195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a:extLst>
              <a:ext uri="{FF2B5EF4-FFF2-40B4-BE49-F238E27FC236}">
                <a16:creationId xmlns:a16="http://schemas.microsoft.com/office/drawing/2014/main" id="{0EBD5DA4-1109-8CC0-D923-5D614AD0CD13}"/>
              </a:ext>
            </a:extLst>
          </p:cNvPr>
          <p:cNvSpPr/>
          <p:nvPr/>
        </p:nvSpPr>
        <p:spPr>
          <a:xfrm flipH="1">
            <a:off x="5845146" y="2013928"/>
            <a:ext cx="702774" cy="1011212"/>
          </a:xfrm>
          <a:prstGeom prst="curvedLeftArrow">
            <a:avLst>
              <a:gd name="adj1" fmla="val 7372"/>
              <a:gd name="adj2" fmla="val 22835"/>
              <a:gd name="adj3" fmla="val 130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a:extLst>
              <a:ext uri="{FF2B5EF4-FFF2-40B4-BE49-F238E27FC236}">
                <a16:creationId xmlns:a16="http://schemas.microsoft.com/office/drawing/2014/main" id="{4E2F3D35-BF60-8FB1-6F13-808D97A39F81}"/>
              </a:ext>
            </a:extLst>
          </p:cNvPr>
          <p:cNvSpPr/>
          <p:nvPr/>
        </p:nvSpPr>
        <p:spPr>
          <a:xfrm flipH="1">
            <a:off x="5854239" y="3065017"/>
            <a:ext cx="702774" cy="1011212"/>
          </a:xfrm>
          <a:prstGeom prst="curvedLeftArrow">
            <a:avLst>
              <a:gd name="adj1" fmla="val 7372"/>
              <a:gd name="adj2" fmla="val 22835"/>
              <a:gd name="adj3" fmla="val 130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ight Brace 14">
            <a:extLst>
              <a:ext uri="{FF2B5EF4-FFF2-40B4-BE49-F238E27FC236}">
                <a16:creationId xmlns:a16="http://schemas.microsoft.com/office/drawing/2014/main" id="{80D4E32D-0D78-CF59-902B-C1F0F2A3051F}"/>
              </a:ext>
            </a:extLst>
          </p:cNvPr>
          <p:cNvSpPr/>
          <p:nvPr/>
        </p:nvSpPr>
        <p:spPr>
          <a:xfrm rot="5400000">
            <a:off x="8829914" y="2884897"/>
            <a:ext cx="456963" cy="5002765"/>
          </a:xfrm>
          <a:prstGeom prst="rightBrace">
            <a:avLst>
              <a:gd name="adj1" fmla="val 121376"/>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BDADE052-C70F-4562-B4E0-9EE8CCAF134E}"/>
              </a:ext>
            </a:extLst>
          </p:cNvPr>
          <p:cNvSpPr txBox="1"/>
          <p:nvPr/>
        </p:nvSpPr>
        <p:spPr>
          <a:xfrm>
            <a:off x="8862835" y="5598556"/>
            <a:ext cx="997389" cy="523220"/>
          </a:xfrm>
          <a:prstGeom prst="rect">
            <a:avLst/>
          </a:prstGeom>
          <a:noFill/>
        </p:spPr>
        <p:txBody>
          <a:bodyPr wrap="none" rtlCol="0">
            <a:spAutoFit/>
          </a:bodyPr>
          <a:lstStyle/>
          <a:p>
            <a:r>
              <a:rPr lang="en-US" sz="2800" b="1" dirty="0"/>
              <a:t>8 bits</a:t>
            </a:r>
          </a:p>
        </p:txBody>
      </p:sp>
      <p:sp>
        <p:nvSpPr>
          <p:cNvPr id="17" name="TextBox 16">
            <a:extLst>
              <a:ext uri="{FF2B5EF4-FFF2-40B4-BE49-F238E27FC236}">
                <a16:creationId xmlns:a16="http://schemas.microsoft.com/office/drawing/2014/main" id="{724B4844-394D-F26B-D39F-5E79C90E9241}"/>
              </a:ext>
            </a:extLst>
          </p:cNvPr>
          <p:cNvSpPr txBox="1"/>
          <p:nvPr/>
        </p:nvSpPr>
        <p:spPr>
          <a:xfrm>
            <a:off x="6469380" y="1301492"/>
            <a:ext cx="1340432" cy="461665"/>
          </a:xfrm>
          <a:prstGeom prst="rect">
            <a:avLst/>
          </a:prstGeom>
          <a:noFill/>
        </p:spPr>
        <p:txBody>
          <a:bodyPr wrap="none" rtlCol="0">
            <a:spAutoFit/>
          </a:bodyPr>
          <a:lstStyle/>
          <a:p>
            <a:r>
              <a:rPr lang="en-US" sz="2400" b="1" dirty="0"/>
              <a:t>PHR bits:</a:t>
            </a:r>
          </a:p>
        </p:txBody>
      </p:sp>
      <p:sp>
        <p:nvSpPr>
          <p:cNvPr id="2" name="Slide Number Placeholder 1">
            <a:extLst>
              <a:ext uri="{FF2B5EF4-FFF2-40B4-BE49-F238E27FC236}">
                <a16:creationId xmlns:a16="http://schemas.microsoft.com/office/drawing/2014/main" id="{C89E57C0-F913-0567-B8AE-5D45C04AD56E}"/>
              </a:ext>
            </a:extLst>
          </p:cNvPr>
          <p:cNvSpPr>
            <a:spLocks noGrp="1"/>
          </p:cNvSpPr>
          <p:nvPr>
            <p:ph type="sldNum" sz="quarter" idx="12"/>
          </p:nvPr>
        </p:nvSpPr>
        <p:spPr/>
        <p:txBody>
          <a:bodyPr/>
          <a:lstStyle/>
          <a:p>
            <a:fld id="{EAEF51F3-7402-1E43-A52A-04D0BBC619AC}" type="slidenum">
              <a:rPr lang="en-US" smtClean="0"/>
              <a:t>31</a:t>
            </a:fld>
            <a:endParaRPr lang="en-US"/>
          </a:p>
        </p:txBody>
      </p:sp>
      <p:sp>
        <p:nvSpPr>
          <p:cNvPr id="8" name="Rounded Rectangle 7">
            <a:extLst>
              <a:ext uri="{FF2B5EF4-FFF2-40B4-BE49-F238E27FC236}">
                <a16:creationId xmlns:a16="http://schemas.microsoft.com/office/drawing/2014/main" id="{A3754EC8-6275-40CC-333C-69DA879DBAFD}"/>
              </a:ext>
            </a:extLst>
          </p:cNvPr>
          <p:cNvSpPr/>
          <p:nvPr/>
        </p:nvSpPr>
        <p:spPr>
          <a:xfrm>
            <a:off x="0" y="6121776"/>
            <a:ext cx="6722489" cy="646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tx1">
                    <a:lumMod val="65000"/>
                    <a:lumOff val="35000"/>
                  </a:schemeClr>
                </a:solidFill>
                <a:effectLst/>
              </a:rPr>
              <a:t>* See the paper for reverse engineering experiment details</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3767950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016398C-EFB1-7976-5796-3751037D8997}"/>
              </a:ext>
            </a:extLst>
          </p:cNvPr>
          <p:cNvPicPr>
            <a:picLocks noChangeAspect="1"/>
          </p:cNvPicPr>
          <p:nvPr/>
        </p:nvPicPr>
        <p:blipFill>
          <a:blip r:embed="rId3"/>
          <a:stretch>
            <a:fillRect/>
          </a:stretch>
        </p:blipFill>
        <p:spPr>
          <a:xfrm>
            <a:off x="10764252" y="130832"/>
            <a:ext cx="1155031" cy="1282712"/>
          </a:xfrm>
          <a:prstGeom prst="rect">
            <a:avLst/>
          </a:prstGeom>
        </p:spPr>
      </p:pic>
      <p:sp>
        <p:nvSpPr>
          <p:cNvPr id="5" name="TextBox 4">
            <a:extLst>
              <a:ext uri="{FF2B5EF4-FFF2-40B4-BE49-F238E27FC236}">
                <a16:creationId xmlns:a16="http://schemas.microsoft.com/office/drawing/2014/main" id="{93F9E703-F6E6-6717-9830-235624DDE567}"/>
              </a:ext>
            </a:extLst>
          </p:cNvPr>
          <p:cNvSpPr txBox="1"/>
          <p:nvPr/>
        </p:nvSpPr>
        <p:spPr>
          <a:xfrm>
            <a:off x="481263" y="449179"/>
            <a:ext cx="3984809" cy="646331"/>
          </a:xfrm>
          <a:prstGeom prst="rect">
            <a:avLst/>
          </a:prstGeom>
          <a:noFill/>
        </p:spPr>
        <p:txBody>
          <a:bodyPr wrap="none" rtlCol="0">
            <a:spAutoFit/>
          </a:bodyPr>
          <a:lstStyle/>
          <a:p>
            <a:r>
              <a:rPr lang="en-US" sz="3600" dirty="0">
                <a:solidFill>
                  <a:srgbClr val="38336C"/>
                </a:solidFill>
              </a:rPr>
              <a:t>Index Hash Function</a:t>
            </a:r>
          </a:p>
        </p:txBody>
      </p:sp>
      <p:graphicFrame>
        <p:nvGraphicFramePr>
          <p:cNvPr id="2" name="Table 2">
            <a:extLst>
              <a:ext uri="{FF2B5EF4-FFF2-40B4-BE49-F238E27FC236}">
                <a16:creationId xmlns:a16="http://schemas.microsoft.com/office/drawing/2014/main" id="{BB08D88E-E1DE-2844-AFD2-B431C92A4C1E}"/>
              </a:ext>
            </a:extLst>
          </p:cNvPr>
          <p:cNvGraphicFramePr>
            <a:graphicFrameLocks noGrp="1"/>
          </p:cNvGraphicFramePr>
          <p:nvPr>
            <p:extLst>
              <p:ext uri="{D42A27DB-BD31-4B8C-83A1-F6EECF244321}">
                <p14:modId xmlns:p14="http://schemas.microsoft.com/office/powerpoint/2010/main" val="3085061218"/>
              </p:ext>
            </p:extLst>
          </p:nvPr>
        </p:nvGraphicFramePr>
        <p:xfrm>
          <a:off x="3460332" y="2098661"/>
          <a:ext cx="6114720" cy="370840"/>
        </p:xfrm>
        <a:graphic>
          <a:graphicData uri="http://schemas.openxmlformats.org/drawingml/2006/table">
            <a:tbl>
              <a:tblPr bandRow="1">
                <a:tableStyleId>{5C22544A-7EE6-4342-B048-85BDC9FD1C3A}</a:tableStyleId>
              </a:tblPr>
              <a:tblGrid>
                <a:gridCol w="611472">
                  <a:extLst>
                    <a:ext uri="{9D8B030D-6E8A-4147-A177-3AD203B41FA5}">
                      <a16:colId xmlns:a16="http://schemas.microsoft.com/office/drawing/2014/main" val="3066902721"/>
                    </a:ext>
                  </a:extLst>
                </a:gridCol>
                <a:gridCol w="611472">
                  <a:extLst>
                    <a:ext uri="{9D8B030D-6E8A-4147-A177-3AD203B41FA5}">
                      <a16:colId xmlns:a16="http://schemas.microsoft.com/office/drawing/2014/main" val="3077473633"/>
                    </a:ext>
                  </a:extLst>
                </a:gridCol>
                <a:gridCol w="611472">
                  <a:extLst>
                    <a:ext uri="{9D8B030D-6E8A-4147-A177-3AD203B41FA5}">
                      <a16:colId xmlns:a16="http://schemas.microsoft.com/office/drawing/2014/main" val="1028153262"/>
                    </a:ext>
                  </a:extLst>
                </a:gridCol>
                <a:gridCol w="611472">
                  <a:extLst>
                    <a:ext uri="{9D8B030D-6E8A-4147-A177-3AD203B41FA5}">
                      <a16:colId xmlns:a16="http://schemas.microsoft.com/office/drawing/2014/main" val="2573293057"/>
                    </a:ext>
                  </a:extLst>
                </a:gridCol>
                <a:gridCol w="611472">
                  <a:extLst>
                    <a:ext uri="{9D8B030D-6E8A-4147-A177-3AD203B41FA5}">
                      <a16:colId xmlns:a16="http://schemas.microsoft.com/office/drawing/2014/main" val="1633491404"/>
                    </a:ext>
                  </a:extLst>
                </a:gridCol>
                <a:gridCol w="611472">
                  <a:extLst>
                    <a:ext uri="{9D8B030D-6E8A-4147-A177-3AD203B41FA5}">
                      <a16:colId xmlns:a16="http://schemas.microsoft.com/office/drawing/2014/main" val="2882799714"/>
                    </a:ext>
                  </a:extLst>
                </a:gridCol>
                <a:gridCol w="611472">
                  <a:extLst>
                    <a:ext uri="{9D8B030D-6E8A-4147-A177-3AD203B41FA5}">
                      <a16:colId xmlns:a16="http://schemas.microsoft.com/office/drawing/2014/main" val="1906736335"/>
                    </a:ext>
                  </a:extLst>
                </a:gridCol>
                <a:gridCol w="611472">
                  <a:extLst>
                    <a:ext uri="{9D8B030D-6E8A-4147-A177-3AD203B41FA5}">
                      <a16:colId xmlns:a16="http://schemas.microsoft.com/office/drawing/2014/main" val="2500764135"/>
                    </a:ext>
                  </a:extLst>
                </a:gridCol>
                <a:gridCol w="611472">
                  <a:extLst>
                    <a:ext uri="{9D8B030D-6E8A-4147-A177-3AD203B41FA5}">
                      <a16:colId xmlns:a16="http://schemas.microsoft.com/office/drawing/2014/main" val="698536832"/>
                    </a:ext>
                  </a:extLst>
                </a:gridCol>
                <a:gridCol w="611472">
                  <a:extLst>
                    <a:ext uri="{9D8B030D-6E8A-4147-A177-3AD203B41FA5}">
                      <a16:colId xmlns:a16="http://schemas.microsoft.com/office/drawing/2014/main" val="3204083421"/>
                    </a:ext>
                  </a:extLst>
                </a:gridCol>
              </a:tblGrid>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r>
                        <a:rPr lang="en-US" dirty="0"/>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r>
                        <a:rPr lang="en-US" dirty="0"/>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BD9"/>
                    </a:solidFill>
                  </a:tcPr>
                </a:tc>
                <a:extLst>
                  <a:ext uri="{0D108BD9-81ED-4DB2-BD59-A6C34878D82A}">
                    <a16:rowId xmlns:a16="http://schemas.microsoft.com/office/drawing/2014/main" val="4163832364"/>
                  </a:ext>
                </a:extLst>
              </a:tr>
            </a:tbl>
          </a:graphicData>
        </a:graphic>
      </p:graphicFrame>
      <p:sp>
        <p:nvSpPr>
          <p:cNvPr id="3" name="Curved Up Arrow 2">
            <a:extLst>
              <a:ext uri="{FF2B5EF4-FFF2-40B4-BE49-F238E27FC236}">
                <a16:creationId xmlns:a16="http://schemas.microsoft.com/office/drawing/2014/main" id="{D913B220-09C8-8CC8-3F8C-CD58F55DD14B}"/>
              </a:ext>
            </a:extLst>
          </p:cNvPr>
          <p:cNvSpPr/>
          <p:nvPr/>
        </p:nvSpPr>
        <p:spPr>
          <a:xfrm flipV="1">
            <a:off x="4952249" y="606381"/>
            <a:ext cx="2654968" cy="1122948"/>
          </a:xfrm>
          <a:prstGeom prst="curvedUpArrow">
            <a:avLst>
              <a:gd name="adj1" fmla="val 16220"/>
              <a:gd name="adj2" fmla="val 32310"/>
              <a:gd name="adj3" fmla="val 13971"/>
            </a:avLst>
          </a:prstGeom>
          <a:solidFill>
            <a:srgbClr val="38336C"/>
          </a:solidFill>
          <a:ln>
            <a:solidFill>
              <a:srgbClr val="383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E265F475-CC45-3FED-D2A5-3E726DE12329}"/>
              </a:ext>
            </a:extLst>
          </p:cNvPr>
          <p:cNvPicPr>
            <a:picLocks noChangeAspect="1"/>
          </p:cNvPicPr>
          <p:nvPr/>
        </p:nvPicPr>
        <p:blipFill>
          <a:blip r:embed="rId4"/>
          <a:stretch>
            <a:fillRect/>
          </a:stretch>
        </p:blipFill>
        <p:spPr>
          <a:xfrm>
            <a:off x="3838681" y="3038014"/>
            <a:ext cx="4514637" cy="2886911"/>
          </a:xfrm>
          <a:prstGeom prst="rect">
            <a:avLst/>
          </a:prstGeom>
        </p:spPr>
      </p:pic>
      <p:sp>
        <p:nvSpPr>
          <p:cNvPr id="8" name="TextBox 7">
            <a:extLst>
              <a:ext uri="{FF2B5EF4-FFF2-40B4-BE49-F238E27FC236}">
                <a16:creationId xmlns:a16="http://schemas.microsoft.com/office/drawing/2014/main" id="{33D2F773-3DA9-24FF-E8E1-5355BCE65CD1}"/>
              </a:ext>
            </a:extLst>
          </p:cNvPr>
          <p:cNvSpPr txBox="1"/>
          <p:nvPr/>
        </p:nvSpPr>
        <p:spPr>
          <a:xfrm>
            <a:off x="4825013" y="1729329"/>
            <a:ext cx="418704" cy="369332"/>
          </a:xfrm>
          <a:prstGeom prst="rect">
            <a:avLst/>
          </a:prstGeom>
          <a:noFill/>
        </p:spPr>
        <p:txBody>
          <a:bodyPr wrap="none" rtlCol="0">
            <a:spAutoFit/>
          </a:bodyPr>
          <a:lstStyle/>
          <a:p>
            <a:r>
              <a:rPr lang="en-US" dirty="0"/>
              <a:t>21</a:t>
            </a:r>
          </a:p>
        </p:txBody>
      </p:sp>
      <p:sp>
        <p:nvSpPr>
          <p:cNvPr id="9" name="TextBox 8">
            <a:extLst>
              <a:ext uri="{FF2B5EF4-FFF2-40B4-BE49-F238E27FC236}">
                <a16:creationId xmlns:a16="http://schemas.microsoft.com/office/drawing/2014/main" id="{F7514687-86AE-EC93-099E-F845C43851C9}"/>
              </a:ext>
            </a:extLst>
          </p:cNvPr>
          <p:cNvSpPr txBox="1"/>
          <p:nvPr/>
        </p:nvSpPr>
        <p:spPr>
          <a:xfrm>
            <a:off x="7188513" y="1716217"/>
            <a:ext cx="418704" cy="369332"/>
          </a:xfrm>
          <a:prstGeom prst="rect">
            <a:avLst/>
          </a:prstGeom>
          <a:noFill/>
        </p:spPr>
        <p:txBody>
          <a:bodyPr wrap="none" rtlCol="0">
            <a:spAutoFit/>
          </a:bodyPr>
          <a:lstStyle/>
          <a:p>
            <a:r>
              <a:rPr lang="en-US" dirty="0"/>
              <a:t>13</a:t>
            </a:r>
          </a:p>
        </p:txBody>
      </p:sp>
      <p:sp>
        <p:nvSpPr>
          <p:cNvPr id="6" name="Slide Number Placeholder 5">
            <a:extLst>
              <a:ext uri="{FF2B5EF4-FFF2-40B4-BE49-F238E27FC236}">
                <a16:creationId xmlns:a16="http://schemas.microsoft.com/office/drawing/2014/main" id="{BD0FF6E3-A909-5948-F978-06EBA86DFA87}"/>
              </a:ext>
            </a:extLst>
          </p:cNvPr>
          <p:cNvSpPr>
            <a:spLocks noGrp="1"/>
          </p:cNvSpPr>
          <p:nvPr>
            <p:ph type="sldNum" sz="quarter" idx="12"/>
          </p:nvPr>
        </p:nvSpPr>
        <p:spPr/>
        <p:txBody>
          <a:bodyPr/>
          <a:lstStyle/>
          <a:p>
            <a:fld id="{EAEF51F3-7402-1E43-A52A-04D0BBC619AC}" type="slidenum">
              <a:rPr lang="en-US" smtClean="0"/>
              <a:t>32</a:t>
            </a:fld>
            <a:endParaRPr lang="en-US"/>
          </a:p>
        </p:txBody>
      </p:sp>
    </p:spTree>
    <p:extLst>
      <p:ext uri="{BB962C8B-B14F-4D97-AF65-F5344CB8AC3E}">
        <p14:creationId xmlns:p14="http://schemas.microsoft.com/office/powerpoint/2010/main" val="337824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7" name="TextBox 6">
            <a:extLst>
              <a:ext uri="{FF2B5EF4-FFF2-40B4-BE49-F238E27FC236}">
                <a16:creationId xmlns:a16="http://schemas.microsoft.com/office/drawing/2014/main" id="{E234AEBA-1788-4E39-7310-0BC083DFC778}"/>
              </a:ext>
            </a:extLst>
          </p:cNvPr>
          <p:cNvSpPr txBox="1"/>
          <p:nvPr/>
        </p:nvSpPr>
        <p:spPr>
          <a:xfrm>
            <a:off x="412602" y="266830"/>
            <a:ext cx="4918847" cy="646331"/>
          </a:xfrm>
          <a:prstGeom prst="rect">
            <a:avLst/>
          </a:prstGeom>
          <a:noFill/>
        </p:spPr>
        <p:txBody>
          <a:bodyPr wrap="none" rtlCol="0">
            <a:spAutoFit/>
          </a:bodyPr>
          <a:lstStyle/>
          <a:p>
            <a:r>
              <a:rPr lang="en-US" sz="3600" dirty="0">
                <a:solidFill>
                  <a:srgbClr val="38336C"/>
                </a:solidFill>
              </a:rPr>
              <a:t>Reverse Engineering: Size</a:t>
            </a:r>
          </a:p>
        </p:txBody>
      </p:sp>
      <p:sp>
        <p:nvSpPr>
          <p:cNvPr id="2" name="TextBox 1">
            <a:extLst>
              <a:ext uri="{FF2B5EF4-FFF2-40B4-BE49-F238E27FC236}">
                <a16:creationId xmlns:a16="http://schemas.microsoft.com/office/drawing/2014/main" id="{C58D47AE-1E83-6FB5-BB87-F8DEE4F1D351}"/>
              </a:ext>
            </a:extLst>
          </p:cNvPr>
          <p:cNvSpPr txBox="1"/>
          <p:nvPr/>
        </p:nvSpPr>
        <p:spPr>
          <a:xfrm>
            <a:off x="2145206" y="1550194"/>
            <a:ext cx="7901587" cy="523220"/>
          </a:xfrm>
          <a:prstGeom prst="rect">
            <a:avLst/>
          </a:prstGeom>
          <a:noFill/>
        </p:spPr>
        <p:txBody>
          <a:bodyPr wrap="none" rtlCol="0">
            <a:spAutoFit/>
          </a:bodyPr>
          <a:lstStyle/>
          <a:p>
            <a:pPr algn="l"/>
            <a:r>
              <a:rPr lang="en-US" sz="2800" i="0" dirty="0">
                <a:effectLst/>
                <a:latin typeface="Söhne"/>
              </a:rPr>
              <a:t>Each table consists of </a:t>
            </a:r>
            <a:r>
              <a:rPr lang="en-US" sz="2800" b="1" i="0" dirty="0">
                <a:effectLst/>
                <a:latin typeface="Söhne"/>
              </a:rPr>
              <a:t>512</a:t>
            </a:r>
            <a:r>
              <a:rPr lang="en-US" sz="2800" i="0" dirty="0">
                <a:effectLst/>
                <a:latin typeface="Söhne"/>
              </a:rPr>
              <a:t> sets </a:t>
            </a:r>
            <a:r>
              <a:rPr lang="en-US" sz="2800" b="1" i="0" dirty="0">
                <a:effectLst/>
                <a:latin typeface="Söhne"/>
                <a:sym typeface="Wingdings" pitchFamily="2" charset="2"/>
              </a:rPr>
              <a:t> </a:t>
            </a:r>
            <a:r>
              <a:rPr lang="en-US" sz="2800" b="1" i="0" dirty="0">
                <a:effectLst/>
                <a:latin typeface="Söhne"/>
              </a:rPr>
              <a:t>index size of </a:t>
            </a:r>
            <a:r>
              <a:rPr lang="en-US" sz="2800" b="1" i="0" u="sng" dirty="0">
                <a:effectLst/>
                <a:latin typeface="Söhne"/>
              </a:rPr>
              <a:t>9 bits</a:t>
            </a:r>
          </a:p>
        </p:txBody>
      </p:sp>
      <p:cxnSp>
        <p:nvCxnSpPr>
          <p:cNvPr id="10" name="Straight Arrow Connector 9">
            <a:extLst>
              <a:ext uri="{FF2B5EF4-FFF2-40B4-BE49-F238E27FC236}">
                <a16:creationId xmlns:a16="http://schemas.microsoft.com/office/drawing/2014/main" id="{782CB641-65B8-F8FC-05EB-DEF6B0E6F7B2}"/>
              </a:ext>
            </a:extLst>
          </p:cNvPr>
          <p:cNvCxnSpPr>
            <a:cxnSpLocks/>
          </p:cNvCxnSpPr>
          <p:nvPr/>
        </p:nvCxnSpPr>
        <p:spPr>
          <a:xfrm>
            <a:off x="9351169" y="2143125"/>
            <a:ext cx="0" cy="1655624"/>
          </a:xfrm>
          <a:prstGeom prst="straightConnector1">
            <a:avLst/>
          </a:prstGeom>
          <a:ln w="38100">
            <a:solidFill>
              <a:srgbClr val="6B61B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78D2B1-A4B5-F05A-F314-4551F632E2F4}"/>
              </a:ext>
            </a:extLst>
          </p:cNvPr>
          <p:cNvCxnSpPr>
            <a:cxnSpLocks/>
          </p:cNvCxnSpPr>
          <p:nvPr/>
        </p:nvCxnSpPr>
        <p:spPr>
          <a:xfrm flipH="1">
            <a:off x="6829425" y="2143125"/>
            <a:ext cx="2521744" cy="1578769"/>
          </a:xfrm>
          <a:prstGeom prst="straightConnector1">
            <a:avLst/>
          </a:prstGeom>
          <a:ln w="38100">
            <a:solidFill>
              <a:srgbClr val="6B61B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D0804B1-9A04-ADA9-D300-3192D46D2664}"/>
              </a:ext>
            </a:extLst>
          </p:cNvPr>
          <p:cNvSpPr txBox="1"/>
          <p:nvPr/>
        </p:nvSpPr>
        <p:spPr>
          <a:xfrm>
            <a:off x="8515349" y="3798749"/>
            <a:ext cx="2886175" cy="523220"/>
          </a:xfrm>
          <a:prstGeom prst="rect">
            <a:avLst/>
          </a:prstGeom>
          <a:noFill/>
        </p:spPr>
        <p:txBody>
          <a:bodyPr wrap="none" rtlCol="0">
            <a:spAutoFit/>
          </a:bodyPr>
          <a:lstStyle/>
          <a:p>
            <a:r>
              <a:rPr lang="en-US" sz="2800" b="1" dirty="0"/>
              <a:t>Folded PHR: </a:t>
            </a:r>
            <a:r>
              <a:rPr lang="en-US" sz="2800" b="1" u="sng" dirty="0"/>
              <a:t>8 bits</a:t>
            </a:r>
          </a:p>
        </p:txBody>
      </p:sp>
      <p:sp>
        <p:nvSpPr>
          <p:cNvPr id="24" name="TextBox 23">
            <a:extLst>
              <a:ext uri="{FF2B5EF4-FFF2-40B4-BE49-F238E27FC236}">
                <a16:creationId xmlns:a16="http://schemas.microsoft.com/office/drawing/2014/main" id="{6A1BFD7F-1DAD-C38D-DBF8-D574DB86A502}"/>
              </a:ext>
            </a:extLst>
          </p:cNvPr>
          <p:cNvSpPr txBox="1"/>
          <p:nvPr/>
        </p:nvSpPr>
        <p:spPr>
          <a:xfrm>
            <a:off x="6463036" y="3767970"/>
            <a:ext cx="1075936" cy="523220"/>
          </a:xfrm>
          <a:prstGeom prst="rect">
            <a:avLst/>
          </a:prstGeom>
          <a:noFill/>
        </p:spPr>
        <p:txBody>
          <a:bodyPr wrap="none" rtlCol="0">
            <a:spAutoFit/>
          </a:bodyPr>
          <a:lstStyle/>
          <a:p>
            <a:r>
              <a:rPr lang="en-US" sz="2800" b="1" dirty="0">
                <a:solidFill>
                  <a:srgbClr val="FF0000"/>
                </a:solidFill>
              </a:rPr>
              <a:t>9</a:t>
            </a:r>
            <a:r>
              <a:rPr lang="en-US" sz="2800" b="1" baseline="30000" dirty="0">
                <a:solidFill>
                  <a:srgbClr val="FF0000"/>
                </a:solidFill>
              </a:rPr>
              <a:t>th</a:t>
            </a:r>
            <a:r>
              <a:rPr lang="en-US" sz="2800" b="1" dirty="0">
                <a:solidFill>
                  <a:srgbClr val="FF0000"/>
                </a:solidFill>
              </a:rPr>
              <a:t> Bit</a:t>
            </a:r>
          </a:p>
        </p:txBody>
      </p:sp>
      <p:pic>
        <p:nvPicPr>
          <p:cNvPr id="29" name="Graphic 28" descr="Help with solid fill">
            <a:extLst>
              <a:ext uri="{FF2B5EF4-FFF2-40B4-BE49-F238E27FC236}">
                <a16:creationId xmlns:a16="http://schemas.microsoft.com/office/drawing/2014/main" id="{69DFB201-D24B-046D-B89A-EB79019323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6483" y="3620064"/>
            <a:ext cx="819031" cy="819031"/>
          </a:xfrm>
          <a:prstGeom prst="rect">
            <a:avLst/>
          </a:prstGeom>
        </p:spPr>
      </p:pic>
      <p:sp>
        <p:nvSpPr>
          <p:cNvPr id="30" name="Slide Number Placeholder 29">
            <a:extLst>
              <a:ext uri="{FF2B5EF4-FFF2-40B4-BE49-F238E27FC236}">
                <a16:creationId xmlns:a16="http://schemas.microsoft.com/office/drawing/2014/main" id="{72B37C85-D963-497D-6E1E-248087C35EE3}"/>
              </a:ext>
            </a:extLst>
          </p:cNvPr>
          <p:cNvSpPr>
            <a:spLocks noGrp="1"/>
          </p:cNvSpPr>
          <p:nvPr>
            <p:ph type="sldNum" sz="quarter" idx="12"/>
          </p:nvPr>
        </p:nvSpPr>
        <p:spPr/>
        <p:txBody>
          <a:bodyPr/>
          <a:lstStyle/>
          <a:p>
            <a:fld id="{EAEF51F3-7402-1E43-A52A-04D0BBC619AC}" type="slidenum">
              <a:rPr lang="en-US" smtClean="0"/>
              <a:t>33</a:t>
            </a:fld>
            <a:endParaRPr lang="en-US"/>
          </a:p>
        </p:txBody>
      </p:sp>
    </p:spTree>
    <p:extLst>
      <p:ext uri="{BB962C8B-B14F-4D97-AF65-F5344CB8AC3E}">
        <p14:creationId xmlns:p14="http://schemas.microsoft.com/office/powerpoint/2010/main" val="2350369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7" name="TextBox 6">
            <a:extLst>
              <a:ext uri="{FF2B5EF4-FFF2-40B4-BE49-F238E27FC236}">
                <a16:creationId xmlns:a16="http://schemas.microsoft.com/office/drawing/2014/main" id="{26E59003-9763-C4A3-76EA-B520702B10EA}"/>
              </a:ext>
            </a:extLst>
          </p:cNvPr>
          <p:cNvSpPr txBox="1"/>
          <p:nvPr/>
        </p:nvSpPr>
        <p:spPr>
          <a:xfrm>
            <a:off x="412602" y="266830"/>
            <a:ext cx="5223609" cy="646331"/>
          </a:xfrm>
          <a:prstGeom prst="rect">
            <a:avLst/>
          </a:prstGeom>
          <a:noFill/>
        </p:spPr>
        <p:txBody>
          <a:bodyPr wrap="none" rtlCol="0">
            <a:spAutoFit/>
          </a:bodyPr>
          <a:lstStyle/>
          <a:p>
            <a:r>
              <a:rPr lang="en-US" sz="3600" dirty="0">
                <a:solidFill>
                  <a:srgbClr val="38336C"/>
                </a:solidFill>
              </a:rPr>
              <a:t>Reverse Engineering: Index</a:t>
            </a:r>
          </a:p>
        </p:txBody>
      </p:sp>
      <p:graphicFrame>
        <p:nvGraphicFramePr>
          <p:cNvPr id="2" name="Table 3">
            <a:extLst>
              <a:ext uri="{FF2B5EF4-FFF2-40B4-BE49-F238E27FC236}">
                <a16:creationId xmlns:a16="http://schemas.microsoft.com/office/drawing/2014/main" id="{A1A4623E-72D4-BA38-35EC-9E39A55C4C2A}"/>
              </a:ext>
            </a:extLst>
          </p:cNvPr>
          <p:cNvGraphicFramePr>
            <a:graphicFrameLocks noGrp="1"/>
          </p:cNvGraphicFramePr>
          <p:nvPr>
            <p:extLst>
              <p:ext uri="{D42A27DB-BD31-4B8C-83A1-F6EECF244321}">
                <p14:modId xmlns:p14="http://schemas.microsoft.com/office/powerpoint/2010/main" val="746640889"/>
              </p:ext>
            </p:extLst>
          </p:nvPr>
        </p:nvGraphicFramePr>
        <p:xfrm>
          <a:off x="3377988" y="1945789"/>
          <a:ext cx="5436024" cy="457200"/>
        </p:xfrm>
        <a:graphic>
          <a:graphicData uri="http://schemas.openxmlformats.org/drawingml/2006/table">
            <a:tbl>
              <a:tblPr firstRow="1" bandRow="1">
                <a:tableStyleId>{5C22544A-7EE6-4342-B048-85BDC9FD1C3A}</a:tableStyleId>
              </a:tblPr>
              <a:tblGrid>
                <a:gridCol w="453002">
                  <a:extLst>
                    <a:ext uri="{9D8B030D-6E8A-4147-A177-3AD203B41FA5}">
                      <a16:colId xmlns:a16="http://schemas.microsoft.com/office/drawing/2014/main" val="2570483209"/>
                    </a:ext>
                  </a:extLst>
                </a:gridCol>
                <a:gridCol w="453002">
                  <a:extLst>
                    <a:ext uri="{9D8B030D-6E8A-4147-A177-3AD203B41FA5}">
                      <a16:colId xmlns:a16="http://schemas.microsoft.com/office/drawing/2014/main" val="2047456420"/>
                    </a:ext>
                  </a:extLst>
                </a:gridCol>
                <a:gridCol w="453002">
                  <a:extLst>
                    <a:ext uri="{9D8B030D-6E8A-4147-A177-3AD203B41FA5}">
                      <a16:colId xmlns:a16="http://schemas.microsoft.com/office/drawing/2014/main" val="1424292221"/>
                    </a:ext>
                  </a:extLst>
                </a:gridCol>
                <a:gridCol w="453002">
                  <a:extLst>
                    <a:ext uri="{9D8B030D-6E8A-4147-A177-3AD203B41FA5}">
                      <a16:colId xmlns:a16="http://schemas.microsoft.com/office/drawing/2014/main" val="2251731910"/>
                    </a:ext>
                  </a:extLst>
                </a:gridCol>
                <a:gridCol w="453002">
                  <a:extLst>
                    <a:ext uri="{9D8B030D-6E8A-4147-A177-3AD203B41FA5}">
                      <a16:colId xmlns:a16="http://schemas.microsoft.com/office/drawing/2014/main" val="1105132154"/>
                    </a:ext>
                  </a:extLst>
                </a:gridCol>
                <a:gridCol w="453002">
                  <a:extLst>
                    <a:ext uri="{9D8B030D-6E8A-4147-A177-3AD203B41FA5}">
                      <a16:colId xmlns:a16="http://schemas.microsoft.com/office/drawing/2014/main" val="3568342761"/>
                    </a:ext>
                  </a:extLst>
                </a:gridCol>
                <a:gridCol w="453002">
                  <a:extLst>
                    <a:ext uri="{9D8B030D-6E8A-4147-A177-3AD203B41FA5}">
                      <a16:colId xmlns:a16="http://schemas.microsoft.com/office/drawing/2014/main" val="4039249956"/>
                    </a:ext>
                  </a:extLst>
                </a:gridCol>
                <a:gridCol w="453002">
                  <a:extLst>
                    <a:ext uri="{9D8B030D-6E8A-4147-A177-3AD203B41FA5}">
                      <a16:colId xmlns:a16="http://schemas.microsoft.com/office/drawing/2014/main" val="3548953395"/>
                    </a:ext>
                  </a:extLst>
                </a:gridCol>
                <a:gridCol w="453002">
                  <a:extLst>
                    <a:ext uri="{9D8B030D-6E8A-4147-A177-3AD203B41FA5}">
                      <a16:colId xmlns:a16="http://schemas.microsoft.com/office/drawing/2014/main" val="2466534462"/>
                    </a:ext>
                  </a:extLst>
                </a:gridCol>
                <a:gridCol w="453002">
                  <a:extLst>
                    <a:ext uri="{9D8B030D-6E8A-4147-A177-3AD203B41FA5}">
                      <a16:colId xmlns:a16="http://schemas.microsoft.com/office/drawing/2014/main" val="2487422898"/>
                    </a:ext>
                  </a:extLst>
                </a:gridCol>
                <a:gridCol w="453002">
                  <a:extLst>
                    <a:ext uri="{9D8B030D-6E8A-4147-A177-3AD203B41FA5}">
                      <a16:colId xmlns:a16="http://schemas.microsoft.com/office/drawing/2014/main" val="2449439566"/>
                    </a:ext>
                  </a:extLst>
                </a:gridCol>
                <a:gridCol w="453002">
                  <a:extLst>
                    <a:ext uri="{9D8B030D-6E8A-4147-A177-3AD203B41FA5}">
                      <a16:colId xmlns:a16="http://schemas.microsoft.com/office/drawing/2014/main" val="4256142536"/>
                    </a:ext>
                  </a:extLst>
                </a:gridCol>
              </a:tblGrid>
              <a:tr h="400110">
                <a:tc>
                  <a:txBody>
                    <a:bodyPr/>
                    <a:lstStyle/>
                    <a:p>
                      <a:pPr algn="ctr"/>
                      <a:r>
                        <a:rPr lang="en-US" dirty="0">
                          <a:solidFill>
                            <a:schemeClr val="bg1"/>
                          </a:solidFill>
                        </a:rPr>
                        <a:t>11</a:t>
                      </a:r>
                    </a:p>
                  </a:txBody>
                  <a:tcPr>
                    <a:solidFill>
                      <a:srgbClr val="6B61B2"/>
                    </a:solidFill>
                  </a:tcPr>
                </a:tc>
                <a:tc>
                  <a:txBody>
                    <a:bodyPr/>
                    <a:lstStyle/>
                    <a:p>
                      <a:pPr algn="ctr"/>
                      <a:r>
                        <a:rPr lang="en-US" dirty="0">
                          <a:solidFill>
                            <a:schemeClr val="bg1"/>
                          </a:solidFill>
                        </a:rPr>
                        <a:t>10</a:t>
                      </a:r>
                    </a:p>
                  </a:txBody>
                  <a:tcPr>
                    <a:solidFill>
                      <a:srgbClr val="6B61B2"/>
                    </a:solidFill>
                  </a:tcPr>
                </a:tc>
                <a:tc>
                  <a:txBody>
                    <a:bodyPr/>
                    <a:lstStyle/>
                    <a:p>
                      <a:pPr algn="ctr"/>
                      <a:r>
                        <a:rPr lang="en-US" dirty="0">
                          <a:solidFill>
                            <a:schemeClr val="bg1"/>
                          </a:solidFill>
                        </a:rPr>
                        <a:t>9</a:t>
                      </a:r>
                    </a:p>
                  </a:txBody>
                  <a:tcPr>
                    <a:solidFill>
                      <a:srgbClr val="6B61B2"/>
                    </a:solidFill>
                  </a:tcPr>
                </a:tc>
                <a:tc>
                  <a:txBody>
                    <a:bodyPr/>
                    <a:lstStyle/>
                    <a:p>
                      <a:pPr algn="ctr"/>
                      <a:r>
                        <a:rPr lang="en-US" dirty="0">
                          <a:solidFill>
                            <a:schemeClr val="bg1"/>
                          </a:solidFill>
                        </a:rPr>
                        <a:t>8</a:t>
                      </a:r>
                    </a:p>
                  </a:txBody>
                  <a:tcPr>
                    <a:solidFill>
                      <a:srgbClr val="6B61B2"/>
                    </a:solidFill>
                  </a:tcPr>
                </a:tc>
                <a:tc>
                  <a:txBody>
                    <a:bodyPr/>
                    <a:lstStyle/>
                    <a:p>
                      <a:pPr algn="ctr"/>
                      <a:r>
                        <a:rPr lang="en-US" dirty="0">
                          <a:solidFill>
                            <a:schemeClr val="bg1"/>
                          </a:solidFill>
                        </a:rPr>
                        <a:t>7</a:t>
                      </a:r>
                    </a:p>
                  </a:txBody>
                  <a:tcPr>
                    <a:solidFill>
                      <a:srgbClr val="6B61B2"/>
                    </a:solidFill>
                  </a:tcPr>
                </a:tc>
                <a:tc>
                  <a:txBody>
                    <a:bodyPr/>
                    <a:lstStyle/>
                    <a:p>
                      <a:pPr algn="ctr"/>
                      <a:r>
                        <a:rPr lang="en-US" dirty="0">
                          <a:solidFill>
                            <a:schemeClr val="bg1"/>
                          </a:solidFill>
                        </a:rPr>
                        <a:t>6</a:t>
                      </a:r>
                    </a:p>
                  </a:txBody>
                  <a:tcPr>
                    <a:solidFill>
                      <a:srgbClr val="6B61B2"/>
                    </a:solidFill>
                  </a:tcPr>
                </a:tc>
                <a:tc>
                  <a:txBody>
                    <a:bodyPr/>
                    <a:lstStyle/>
                    <a:p>
                      <a:pPr algn="ctr"/>
                      <a:r>
                        <a:rPr lang="en-US" sz="2400" dirty="0">
                          <a:solidFill>
                            <a:schemeClr val="tx1"/>
                          </a:solidFill>
                        </a:rPr>
                        <a:t>5</a:t>
                      </a:r>
                    </a:p>
                  </a:txBody>
                  <a:tcPr>
                    <a:solidFill>
                      <a:srgbClr val="FF7F00"/>
                    </a:solidFill>
                  </a:tcPr>
                </a:tc>
                <a:tc>
                  <a:txBody>
                    <a:bodyPr/>
                    <a:lstStyle/>
                    <a:p>
                      <a:pPr algn="ctr"/>
                      <a:r>
                        <a:rPr lang="en-US" dirty="0">
                          <a:solidFill>
                            <a:schemeClr val="bg1"/>
                          </a:solidFill>
                        </a:rPr>
                        <a:t>4</a:t>
                      </a:r>
                    </a:p>
                  </a:txBody>
                  <a:tcPr>
                    <a:solidFill>
                      <a:srgbClr val="6B61B2"/>
                    </a:solidFill>
                  </a:tcPr>
                </a:tc>
                <a:tc>
                  <a:txBody>
                    <a:bodyPr/>
                    <a:lstStyle/>
                    <a:p>
                      <a:pPr algn="ctr"/>
                      <a:r>
                        <a:rPr lang="en-US" dirty="0">
                          <a:solidFill>
                            <a:schemeClr val="bg1"/>
                          </a:solidFill>
                        </a:rPr>
                        <a:t>3</a:t>
                      </a:r>
                    </a:p>
                  </a:txBody>
                  <a:tcPr>
                    <a:solidFill>
                      <a:srgbClr val="6B61B2"/>
                    </a:solidFill>
                  </a:tcPr>
                </a:tc>
                <a:tc>
                  <a:txBody>
                    <a:bodyPr/>
                    <a:lstStyle/>
                    <a:p>
                      <a:pPr algn="ctr"/>
                      <a:r>
                        <a:rPr lang="en-US" dirty="0">
                          <a:solidFill>
                            <a:schemeClr val="bg1"/>
                          </a:solidFill>
                        </a:rPr>
                        <a:t>2</a:t>
                      </a:r>
                    </a:p>
                  </a:txBody>
                  <a:tcPr>
                    <a:solidFill>
                      <a:srgbClr val="6B61B2"/>
                    </a:solidFill>
                  </a:tcPr>
                </a:tc>
                <a:tc>
                  <a:txBody>
                    <a:bodyPr/>
                    <a:lstStyle/>
                    <a:p>
                      <a:pPr algn="ctr"/>
                      <a:r>
                        <a:rPr lang="en-US" dirty="0">
                          <a:solidFill>
                            <a:schemeClr val="bg1"/>
                          </a:solidFill>
                        </a:rPr>
                        <a:t>1</a:t>
                      </a:r>
                    </a:p>
                  </a:txBody>
                  <a:tcPr>
                    <a:solidFill>
                      <a:srgbClr val="6B61B2"/>
                    </a:solidFill>
                  </a:tcPr>
                </a:tc>
                <a:tc>
                  <a:txBody>
                    <a:bodyPr/>
                    <a:lstStyle/>
                    <a:p>
                      <a:pPr algn="ctr"/>
                      <a:r>
                        <a:rPr lang="en-US" dirty="0">
                          <a:solidFill>
                            <a:schemeClr val="bg1"/>
                          </a:solidFill>
                        </a:rPr>
                        <a:t>0</a:t>
                      </a:r>
                    </a:p>
                  </a:txBody>
                  <a:tcPr>
                    <a:solidFill>
                      <a:srgbClr val="6B61B2"/>
                    </a:solidFill>
                  </a:tcPr>
                </a:tc>
                <a:extLst>
                  <a:ext uri="{0D108BD9-81ED-4DB2-BD59-A6C34878D82A}">
                    <a16:rowId xmlns:a16="http://schemas.microsoft.com/office/drawing/2014/main" val="1264281673"/>
                  </a:ext>
                </a:extLst>
              </a:tr>
            </a:tbl>
          </a:graphicData>
        </a:graphic>
      </p:graphicFrame>
      <p:sp>
        <p:nvSpPr>
          <p:cNvPr id="9" name="TextBox 8">
            <a:extLst>
              <a:ext uri="{FF2B5EF4-FFF2-40B4-BE49-F238E27FC236}">
                <a16:creationId xmlns:a16="http://schemas.microsoft.com/office/drawing/2014/main" id="{79BEADAB-EB32-7DCC-9FD0-C311C5D13FF0}"/>
              </a:ext>
            </a:extLst>
          </p:cNvPr>
          <p:cNvSpPr txBox="1"/>
          <p:nvPr/>
        </p:nvSpPr>
        <p:spPr>
          <a:xfrm>
            <a:off x="3427988" y="1502306"/>
            <a:ext cx="3011850" cy="400110"/>
          </a:xfrm>
          <a:prstGeom prst="rect">
            <a:avLst/>
          </a:prstGeom>
          <a:noFill/>
        </p:spPr>
        <p:txBody>
          <a:bodyPr wrap="none" rtlCol="0">
            <a:spAutoFit/>
          </a:bodyPr>
          <a:lstStyle/>
          <a:p>
            <a:r>
              <a:rPr lang="en-US" sz="2000" b="1" dirty="0"/>
              <a:t>PC [11:0] (Branch Address)</a:t>
            </a:r>
          </a:p>
        </p:txBody>
      </p:sp>
      <p:cxnSp>
        <p:nvCxnSpPr>
          <p:cNvPr id="11" name="Straight Arrow Connector 10">
            <a:extLst>
              <a:ext uri="{FF2B5EF4-FFF2-40B4-BE49-F238E27FC236}">
                <a16:creationId xmlns:a16="http://schemas.microsoft.com/office/drawing/2014/main" id="{E7A93429-1888-7E04-8C81-C6A56E9623EF}"/>
              </a:ext>
            </a:extLst>
          </p:cNvPr>
          <p:cNvCxnSpPr>
            <a:cxnSpLocks/>
          </p:cNvCxnSpPr>
          <p:nvPr/>
        </p:nvCxnSpPr>
        <p:spPr>
          <a:xfrm>
            <a:off x="6318395" y="2381557"/>
            <a:ext cx="0" cy="383077"/>
          </a:xfrm>
          <a:prstGeom prst="straightConnector1">
            <a:avLst/>
          </a:prstGeom>
          <a:ln w="38100">
            <a:solidFill>
              <a:srgbClr val="6B61B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2C419B-F647-4915-A64B-9A81B0C8B1C7}"/>
              </a:ext>
            </a:extLst>
          </p:cNvPr>
          <p:cNvSpPr txBox="1"/>
          <p:nvPr/>
        </p:nvSpPr>
        <p:spPr>
          <a:xfrm>
            <a:off x="6095999" y="2764050"/>
            <a:ext cx="2658100" cy="584775"/>
          </a:xfrm>
          <a:prstGeom prst="rect">
            <a:avLst/>
          </a:prstGeom>
          <a:noFill/>
        </p:spPr>
        <p:txBody>
          <a:bodyPr wrap="none" rtlCol="0">
            <a:spAutoFit/>
          </a:bodyPr>
          <a:lstStyle/>
          <a:p>
            <a:r>
              <a:rPr lang="en-US" sz="3200" b="1" dirty="0"/>
              <a:t>9</a:t>
            </a:r>
            <a:r>
              <a:rPr lang="en-US" sz="3200" b="1" baseline="30000" dirty="0"/>
              <a:t>th</a:t>
            </a:r>
            <a:r>
              <a:rPr lang="en-US" sz="3200" b="1" dirty="0"/>
              <a:t> bit of index</a:t>
            </a:r>
          </a:p>
        </p:txBody>
      </p:sp>
      <p:sp>
        <p:nvSpPr>
          <p:cNvPr id="15" name="TextBox 14">
            <a:extLst>
              <a:ext uri="{FF2B5EF4-FFF2-40B4-BE49-F238E27FC236}">
                <a16:creationId xmlns:a16="http://schemas.microsoft.com/office/drawing/2014/main" id="{A0A01457-A375-3D93-DB0A-8CEE0A084DAF}"/>
              </a:ext>
            </a:extLst>
          </p:cNvPr>
          <p:cNvSpPr txBox="1"/>
          <p:nvPr/>
        </p:nvSpPr>
        <p:spPr>
          <a:xfrm>
            <a:off x="3741732" y="4013117"/>
            <a:ext cx="4708533" cy="584775"/>
          </a:xfrm>
          <a:prstGeom prst="rect">
            <a:avLst/>
          </a:prstGeom>
          <a:noFill/>
        </p:spPr>
        <p:txBody>
          <a:bodyPr wrap="none" rtlCol="0">
            <a:spAutoFit/>
          </a:bodyPr>
          <a:lstStyle/>
          <a:p>
            <a:r>
              <a:rPr lang="en-US" sz="3200" b="1" dirty="0"/>
              <a:t>Index = </a:t>
            </a:r>
            <a:r>
              <a:rPr lang="en-US" sz="3200" b="1" dirty="0">
                <a:solidFill>
                  <a:srgbClr val="FF0000"/>
                </a:solidFill>
              </a:rPr>
              <a:t>PC[5] </a:t>
            </a:r>
            <a:r>
              <a:rPr lang="en-US" sz="3200" b="1" dirty="0"/>
              <a:t>+ folded PHR</a:t>
            </a:r>
          </a:p>
        </p:txBody>
      </p:sp>
      <p:sp>
        <p:nvSpPr>
          <p:cNvPr id="16" name="TextBox 15">
            <a:extLst>
              <a:ext uri="{FF2B5EF4-FFF2-40B4-BE49-F238E27FC236}">
                <a16:creationId xmlns:a16="http://schemas.microsoft.com/office/drawing/2014/main" id="{2FCE7E18-F17F-D3A9-03A2-A8D6C9928BAD}"/>
              </a:ext>
            </a:extLst>
          </p:cNvPr>
          <p:cNvSpPr txBox="1"/>
          <p:nvPr/>
        </p:nvSpPr>
        <p:spPr>
          <a:xfrm>
            <a:off x="5333082" y="4486763"/>
            <a:ext cx="606256" cy="369332"/>
          </a:xfrm>
          <a:prstGeom prst="rect">
            <a:avLst/>
          </a:prstGeom>
          <a:noFill/>
        </p:spPr>
        <p:txBody>
          <a:bodyPr wrap="none" rtlCol="0">
            <a:spAutoFit/>
          </a:bodyPr>
          <a:lstStyle/>
          <a:p>
            <a:r>
              <a:rPr lang="en-US" dirty="0"/>
              <a:t>1 bit</a:t>
            </a:r>
          </a:p>
        </p:txBody>
      </p:sp>
      <p:sp>
        <p:nvSpPr>
          <p:cNvPr id="17" name="TextBox 16">
            <a:extLst>
              <a:ext uri="{FF2B5EF4-FFF2-40B4-BE49-F238E27FC236}">
                <a16:creationId xmlns:a16="http://schemas.microsoft.com/office/drawing/2014/main" id="{2C3490A8-48DE-FD4B-BF6A-45D6BD62DEBC}"/>
              </a:ext>
            </a:extLst>
          </p:cNvPr>
          <p:cNvSpPr txBox="1"/>
          <p:nvPr/>
        </p:nvSpPr>
        <p:spPr>
          <a:xfrm>
            <a:off x="7197471" y="4486763"/>
            <a:ext cx="696024" cy="369332"/>
          </a:xfrm>
          <a:prstGeom prst="rect">
            <a:avLst/>
          </a:prstGeom>
          <a:noFill/>
        </p:spPr>
        <p:txBody>
          <a:bodyPr wrap="none" rtlCol="0">
            <a:spAutoFit/>
          </a:bodyPr>
          <a:lstStyle/>
          <a:p>
            <a:r>
              <a:rPr lang="en-US" dirty="0"/>
              <a:t>8 bits</a:t>
            </a:r>
          </a:p>
        </p:txBody>
      </p:sp>
      <p:sp>
        <p:nvSpPr>
          <p:cNvPr id="19" name="TextBox 18">
            <a:extLst>
              <a:ext uri="{FF2B5EF4-FFF2-40B4-BE49-F238E27FC236}">
                <a16:creationId xmlns:a16="http://schemas.microsoft.com/office/drawing/2014/main" id="{0329352E-FC1E-97A8-62F8-2F5EB31AC592}"/>
              </a:ext>
            </a:extLst>
          </p:cNvPr>
          <p:cNvSpPr txBox="1"/>
          <p:nvPr/>
        </p:nvSpPr>
        <p:spPr>
          <a:xfrm>
            <a:off x="3950493" y="4486763"/>
            <a:ext cx="696024" cy="369332"/>
          </a:xfrm>
          <a:prstGeom prst="rect">
            <a:avLst/>
          </a:prstGeom>
          <a:noFill/>
        </p:spPr>
        <p:txBody>
          <a:bodyPr wrap="none" rtlCol="0">
            <a:spAutoFit/>
          </a:bodyPr>
          <a:lstStyle/>
          <a:p>
            <a:r>
              <a:rPr lang="en-US" dirty="0"/>
              <a:t>9 bits</a:t>
            </a:r>
          </a:p>
        </p:txBody>
      </p:sp>
      <p:sp>
        <p:nvSpPr>
          <p:cNvPr id="22" name="Rectangle 21">
            <a:extLst>
              <a:ext uri="{FF2B5EF4-FFF2-40B4-BE49-F238E27FC236}">
                <a16:creationId xmlns:a16="http://schemas.microsoft.com/office/drawing/2014/main" id="{D4A5C8E8-F3C3-A45B-9269-F3A27199D610}"/>
              </a:ext>
            </a:extLst>
          </p:cNvPr>
          <p:cNvSpPr/>
          <p:nvPr/>
        </p:nvSpPr>
        <p:spPr>
          <a:xfrm>
            <a:off x="3420664" y="3725953"/>
            <a:ext cx="5350669" cy="1521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a:extLst>
              <a:ext uri="{FF2B5EF4-FFF2-40B4-BE49-F238E27FC236}">
                <a16:creationId xmlns:a16="http://schemas.microsoft.com/office/drawing/2014/main" id="{849AFEE9-7967-4B8B-0F6F-DA992BC54E18}"/>
              </a:ext>
            </a:extLst>
          </p:cNvPr>
          <p:cNvSpPr>
            <a:spLocks noGrp="1"/>
          </p:cNvSpPr>
          <p:nvPr>
            <p:ph type="sldNum" sz="quarter" idx="12"/>
          </p:nvPr>
        </p:nvSpPr>
        <p:spPr/>
        <p:txBody>
          <a:bodyPr/>
          <a:lstStyle/>
          <a:p>
            <a:fld id="{EAEF51F3-7402-1E43-A52A-04D0BBC619AC}" type="slidenum">
              <a:rPr lang="en-US" smtClean="0"/>
              <a:t>34</a:t>
            </a:fld>
            <a:endParaRPr lang="en-US"/>
          </a:p>
        </p:txBody>
      </p:sp>
    </p:spTree>
    <p:extLst>
      <p:ext uri="{BB962C8B-B14F-4D97-AF65-F5344CB8AC3E}">
        <p14:creationId xmlns:p14="http://schemas.microsoft.com/office/powerpoint/2010/main" val="207303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04216C-D4C2-79F7-9757-1DE84443AA39}"/>
              </a:ext>
            </a:extLst>
          </p:cNvPr>
          <p:cNvPicPr>
            <a:picLocks noChangeAspect="1"/>
          </p:cNvPicPr>
          <p:nvPr/>
        </p:nvPicPr>
        <p:blipFill>
          <a:blip r:embed="rId3"/>
          <a:stretch>
            <a:fillRect/>
          </a:stretch>
        </p:blipFill>
        <p:spPr>
          <a:xfrm>
            <a:off x="2272987" y="1582858"/>
            <a:ext cx="7400031" cy="4293601"/>
          </a:xfrm>
          <a:prstGeom prst="rect">
            <a:avLst/>
          </a:prstGeom>
        </p:spPr>
      </p:pic>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4"/>
          <a:stretch>
            <a:fillRect/>
          </a:stretch>
        </p:blipFill>
        <p:spPr>
          <a:xfrm>
            <a:off x="11238692" y="125716"/>
            <a:ext cx="859383" cy="954382"/>
          </a:xfrm>
          <a:prstGeom prst="rect">
            <a:avLst/>
          </a:prstGeom>
        </p:spPr>
      </p:pic>
      <p:sp>
        <p:nvSpPr>
          <p:cNvPr id="11" name="Right Brace 10">
            <a:extLst>
              <a:ext uri="{FF2B5EF4-FFF2-40B4-BE49-F238E27FC236}">
                <a16:creationId xmlns:a16="http://schemas.microsoft.com/office/drawing/2014/main" id="{E45956BA-DC2B-4052-3746-C2557E5651B1}"/>
              </a:ext>
            </a:extLst>
          </p:cNvPr>
          <p:cNvSpPr/>
          <p:nvPr/>
        </p:nvSpPr>
        <p:spPr>
          <a:xfrm>
            <a:off x="9263920" y="3162925"/>
            <a:ext cx="183473" cy="779488"/>
          </a:xfrm>
          <a:prstGeom prst="rightBrace">
            <a:avLst>
              <a:gd name="adj1" fmla="val 73070"/>
              <a:gd name="adj2" fmla="val 50000"/>
            </a:avLst>
          </a:prstGeom>
          <a:ln w="28575">
            <a:solidFill>
              <a:srgbClr val="6B61B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8BDBBDEC-5B1F-9832-2C99-BF3FA66AB452}"/>
              </a:ext>
            </a:extLst>
          </p:cNvPr>
          <p:cNvSpPr txBox="1"/>
          <p:nvPr/>
        </p:nvSpPr>
        <p:spPr>
          <a:xfrm>
            <a:off x="9447393" y="3321836"/>
            <a:ext cx="1298753" cy="461665"/>
          </a:xfrm>
          <a:prstGeom prst="rect">
            <a:avLst/>
          </a:prstGeom>
          <a:noFill/>
        </p:spPr>
        <p:txBody>
          <a:bodyPr wrap="none" rtlCol="0">
            <a:spAutoFit/>
          </a:bodyPr>
          <a:lstStyle/>
          <a:p>
            <a:r>
              <a:rPr lang="en-US" sz="2400" dirty="0">
                <a:solidFill>
                  <a:srgbClr val="6B61B2"/>
                </a:solidFill>
              </a:rPr>
              <a:t>PC[5] = 0</a:t>
            </a:r>
          </a:p>
        </p:txBody>
      </p:sp>
      <p:sp>
        <p:nvSpPr>
          <p:cNvPr id="13" name="Right Brace 12">
            <a:extLst>
              <a:ext uri="{FF2B5EF4-FFF2-40B4-BE49-F238E27FC236}">
                <a16:creationId xmlns:a16="http://schemas.microsoft.com/office/drawing/2014/main" id="{3B2AB2F6-8AE2-A34D-71A1-364A5A804A60}"/>
              </a:ext>
            </a:extLst>
          </p:cNvPr>
          <p:cNvSpPr/>
          <p:nvPr/>
        </p:nvSpPr>
        <p:spPr>
          <a:xfrm>
            <a:off x="9263920" y="3987382"/>
            <a:ext cx="183473" cy="779488"/>
          </a:xfrm>
          <a:prstGeom prst="rightBrace">
            <a:avLst>
              <a:gd name="adj1" fmla="val 73070"/>
              <a:gd name="adj2" fmla="val 50000"/>
            </a:avLst>
          </a:prstGeom>
          <a:ln w="28575">
            <a:solidFill>
              <a:srgbClr val="3833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429428F3-7E1D-FFC2-7853-2AB4CFA25AC5}"/>
              </a:ext>
            </a:extLst>
          </p:cNvPr>
          <p:cNvSpPr txBox="1"/>
          <p:nvPr/>
        </p:nvSpPr>
        <p:spPr>
          <a:xfrm>
            <a:off x="9447393" y="4146293"/>
            <a:ext cx="1298753" cy="461665"/>
          </a:xfrm>
          <a:prstGeom prst="rect">
            <a:avLst/>
          </a:prstGeom>
          <a:noFill/>
        </p:spPr>
        <p:txBody>
          <a:bodyPr wrap="none" rtlCol="0">
            <a:spAutoFit/>
          </a:bodyPr>
          <a:lstStyle/>
          <a:p>
            <a:r>
              <a:rPr lang="en-US" sz="2400" dirty="0">
                <a:solidFill>
                  <a:srgbClr val="38336C"/>
                </a:solidFill>
              </a:rPr>
              <a:t>PC[5] = 1</a:t>
            </a:r>
          </a:p>
        </p:txBody>
      </p:sp>
      <p:sp>
        <p:nvSpPr>
          <p:cNvPr id="6" name="TextBox 5">
            <a:extLst>
              <a:ext uri="{FF2B5EF4-FFF2-40B4-BE49-F238E27FC236}">
                <a16:creationId xmlns:a16="http://schemas.microsoft.com/office/drawing/2014/main" id="{C85C8C48-6F80-23D5-D890-A715B1D191C5}"/>
              </a:ext>
            </a:extLst>
          </p:cNvPr>
          <p:cNvSpPr txBox="1"/>
          <p:nvPr/>
        </p:nvSpPr>
        <p:spPr>
          <a:xfrm>
            <a:off x="412602" y="266830"/>
            <a:ext cx="5367623" cy="646331"/>
          </a:xfrm>
          <a:prstGeom prst="rect">
            <a:avLst/>
          </a:prstGeom>
          <a:noFill/>
        </p:spPr>
        <p:txBody>
          <a:bodyPr wrap="none" rtlCol="0">
            <a:spAutoFit/>
          </a:bodyPr>
          <a:lstStyle/>
          <a:p>
            <a:r>
              <a:rPr lang="en-US" sz="3600" dirty="0">
                <a:solidFill>
                  <a:srgbClr val="38336C"/>
                </a:solidFill>
              </a:rPr>
              <a:t>PC[5]: Partitioning the CBP</a:t>
            </a:r>
          </a:p>
        </p:txBody>
      </p:sp>
      <p:sp>
        <p:nvSpPr>
          <p:cNvPr id="2" name="Slide Number Placeholder 1">
            <a:extLst>
              <a:ext uri="{FF2B5EF4-FFF2-40B4-BE49-F238E27FC236}">
                <a16:creationId xmlns:a16="http://schemas.microsoft.com/office/drawing/2014/main" id="{A93F7AA0-1A9D-A255-61AE-0A4D39F6B391}"/>
              </a:ext>
            </a:extLst>
          </p:cNvPr>
          <p:cNvSpPr>
            <a:spLocks noGrp="1"/>
          </p:cNvSpPr>
          <p:nvPr>
            <p:ph type="sldNum" sz="quarter" idx="12"/>
          </p:nvPr>
        </p:nvSpPr>
        <p:spPr/>
        <p:txBody>
          <a:bodyPr/>
          <a:lstStyle/>
          <a:p>
            <a:fld id="{EAEF51F3-7402-1E43-A52A-04D0BBC619AC}" type="slidenum">
              <a:rPr lang="en-US" smtClean="0"/>
              <a:t>35</a:t>
            </a:fld>
            <a:endParaRPr lang="en-US"/>
          </a:p>
        </p:txBody>
      </p:sp>
    </p:spTree>
    <p:extLst>
      <p:ext uri="{BB962C8B-B14F-4D97-AF65-F5344CB8AC3E}">
        <p14:creationId xmlns:p14="http://schemas.microsoft.com/office/powerpoint/2010/main" val="57959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7" name="Right Arrow 6">
            <a:extLst>
              <a:ext uri="{FF2B5EF4-FFF2-40B4-BE49-F238E27FC236}">
                <a16:creationId xmlns:a16="http://schemas.microsoft.com/office/drawing/2014/main" id="{17EAEA3C-D2F3-047C-2EBE-7EF6C02BE93F}"/>
              </a:ext>
            </a:extLst>
          </p:cNvPr>
          <p:cNvSpPr/>
          <p:nvPr/>
        </p:nvSpPr>
        <p:spPr>
          <a:xfrm>
            <a:off x="665944" y="3305331"/>
            <a:ext cx="11002657" cy="247338"/>
          </a:xfrm>
          <a:prstGeom prst="rightArrow">
            <a:avLst>
              <a:gd name="adj1" fmla="val 22728"/>
              <a:gd name="adj2" fmla="val 81818"/>
            </a:avLst>
          </a:prstGeom>
          <a:solidFill>
            <a:srgbClr val="979BD9"/>
          </a:solid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0996F7D-30F7-FD0B-4E56-3F86A2E6BBF4}"/>
              </a:ext>
            </a:extLst>
          </p:cNvPr>
          <p:cNvSpPr txBox="1"/>
          <p:nvPr/>
        </p:nvSpPr>
        <p:spPr>
          <a:xfrm>
            <a:off x="10082494" y="2791833"/>
            <a:ext cx="1376211" cy="430887"/>
          </a:xfrm>
          <a:prstGeom prst="rect">
            <a:avLst/>
          </a:prstGeom>
          <a:noFill/>
        </p:spPr>
        <p:txBody>
          <a:bodyPr wrap="none" rtlCol="0">
            <a:spAutoFit/>
          </a:bodyPr>
          <a:lstStyle/>
          <a:p>
            <a:r>
              <a:rPr lang="en-US" sz="2200" dirty="0"/>
              <a:t>Alder Lake</a:t>
            </a:r>
          </a:p>
        </p:txBody>
      </p:sp>
      <p:sp>
        <p:nvSpPr>
          <p:cNvPr id="11" name="Rectangle 10">
            <a:extLst>
              <a:ext uri="{FF2B5EF4-FFF2-40B4-BE49-F238E27FC236}">
                <a16:creationId xmlns:a16="http://schemas.microsoft.com/office/drawing/2014/main" id="{19A3DB4B-C15E-1F89-7C64-A419C6CEB707}"/>
              </a:ext>
            </a:extLst>
          </p:cNvPr>
          <p:cNvSpPr/>
          <p:nvPr/>
        </p:nvSpPr>
        <p:spPr>
          <a:xfrm>
            <a:off x="10770600" y="3250257"/>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861274-C648-E29D-E73D-EBD573F225E0}"/>
              </a:ext>
            </a:extLst>
          </p:cNvPr>
          <p:cNvSpPr txBox="1"/>
          <p:nvPr/>
        </p:nvSpPr>
        <p:spPr>
          <a:xfrm>
            <a:off x="10496744" y="3635280"/>
            <a:ext cx="652743" cy="369332"/>
          </a:xfrm>
          <a:prstGeom prst="rect">
            <a:avLst/>
          </a:prstGeom>
          <a:noFill/>
        </p:spPr>
        <p:txBody>
          <a:bodyPr wrap="none" rtlCol="0">
            <a:spAutoFit/>
          </a:bodyPr>
          <a:lstStyle/>
          <a:p>
            <a:r>
              <a:rPr lang="en-US" dirty="0"/>
              <a:t>2021</a:t>
            </a:r>
          </a:p>
        </p:txBody>
      </p:sp>
      <p:sp>
        <p:nvSpPr>
          <p:cNvPr id="13" name="Rectangle 12">
            <a:extLst>
              <a:ext uri="{FF2B5EF4-FFF2-40B4-BE49-F238E27FC236}">
                <a16:creationId xmlns:a16="http://schemas.microsoft.com/office/drawing/2014/main" id="{8131F6F8-A8B6-6F6B-0397-7437BD6DC0D6}"/>
              </a:ext>
            </a:extLst>
          </p:cNvPr>
          <p:cNvSpPr/>
          <p:nvPr/>
        </p:nvSpPr>
        <p:spPr>
          <a:xfrm>
            <a:off x="9251597" y="3250256"/>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E5ECB9-D3B1-4B10-EACA-BF33A940E4EF}"/>
              </a:ext>
            </a:extLst>
          </p:cNvPr>
          <p:cNvSpPr txBox="1"/>
          <p:nvPr/>
        </p:nvSpPr>
        <p:spPr>
          <a:xfrm>
            <a:off x="8977741" y="3635280"/>
            <a:ext cx="652743" cy="369332"/>
          </a:xfrm>
          <a:prstGeom prst="rect">
            <a:avLst/>
          </a:prstGeom>
          <a:noFill/>
        </p:spPr>
        <p:txBody>
          <a:bodyPr wrap="none" rtlCol="0">
            <a:spAutoFit/>
          </a:bodyPr>
          <a:lstStyle/>
          <a:p>
            <a:r>
              <a:rPr lang="en-US" dirty="0"/>
              <a:t>2020</a:t>
            </a:r>
          </a:p>
        </p:txBody>
      </p:sp>
      <p:sp>
        <p:nvSpPr>
          <p:cNvPr id="15" name="TextBox 14">
            <a:extLst>
              <a:ext uri="{FF2B5EF4-FFF2-40B4-BE49-F238E27FC236}">
                <a16:creationId xmlns:a16="http://schemas.microsoft.com/office/drawing/2014/main" id="{B8A86163-916A-21B2-F534-26B4042AEC9C}"/>
              </a:ext>
            </a:extLst>
          </p:cNvPr>
          <p:cNvSpPr txBox="1"/>
          <p:nvPr/>
        </p:nvSpPr>
        <p:spPr>
          <a:xfrm>
            <a:off x="8616006" y="2791833"/>
            <a:ext cx="1333763" cy="430887"/>
          </a:xfrm>
          <a:prstGeom prst="rect">
            <a:avLst/>
          </a:prstGeom>
          <a:noFill/>
        </p:spPr>
        <p:txBody>
          <a:bodyPr wrap="none" rtlCol="0">
            <a:spAutoFit/>
          </a:bodyPr>
          <a:lstStyle/>
          <a:p>
            <a:r>
              <a:rPr lang="en-US" sz="2200" dirty="0"/>
              <a:t>Tiger Lake</a:t>
            </a:r>
          </a:p>
        </p:txBody>
      </p:sp>
      <p:sp>
        <p:nvSpPr>
          <p:cNvPr id="16" name="Rectangle 15">
            <a:extLst>
              <a:ext uri="{FF2B5EF4-FFF2-40B4-BE49-F238E27FC236}">
                <a16:creationId xmlns:a16="http://schemas.microsoft.com/office/drawing/2014/main" id="{2E359F0F-7662-A3F6-BEF7-E92D90D7B6FB}"/>
              </a:ext>
            </a:extLst>
          </p:cNvPr>
          <p:cNvSpPr/>
          <p:nvPr/>
        </p:nvSpPr>
        <p:spPr>
          <a:xfrm>
            <a:off x="7688286" y="3250256"/>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9847512-60BE-7103-625E-236772964CC0}"/>
              </a:ext>
            </a:extLst>
          </p:cNvPr>
          <p:cNvSpPr txBox="1"/>
          <p:nvPr/>
        </p:nvSpPr>
        <p:spPr>
          <a:xfrm>
            <a:off x="7414430" y="3635280"/>
            <a:ext cx="652743" cy="369332"/>
          </a:xfrm>
          <a:prstGeom prst="rect">
            <a:avLst/>
          </a:prstGeom>
          <a:noFill/>
        </p:spPr>
        <p:txBody>
          <a:bodyPr wrap="none" rtlCol="0">
            <a:spAutoFit/>
          </a:bodyPr>
          <a:lstStyle/>
          <a:p>
            <a:r>
              <a:rPr lang="en-US" dirty="0"/>
              <a:t>2019</a:t>
            </a:r>
          </a:p>
        </p:txBody>
      </p:sp>
      <p:sp>
        <p:nvSpPr>
          <p:cNvPr id="19" name="TextBox 18">
            <a:extLst>
              <a:ext uri="{FF2B5EF4-FFF2-40B4-BE49-F238E27FC236}">
                <a16:creationId xmlns:a16="http://schemas.microsoft.com/office/drawing/2014/main" id="{E48140A2-96D1-4FF8-478E-FCF6D27E459A}"/>
              </a:ext>
            </a:extLst>
          </p:cNvPr>
          <p:cNvSpPr txBox="1"/>
          <p:nvPr/>
        </p:nvSpPr>
        <p:spPr>
          <a:xfrm>
            <a:off x="6852000" y="2439509"/>
            <a:ext cx="1697644" cy="769441"/>
          </a:xfrm>
          <a:prstGeom prst="rect">
            <a:avLst/>
          </a:prstGeom>
          <a:noFill/>
        </p:spPr>
        <p:txBody>
          <a:bodyPr wrap="none" rtlCol="0">
            <a:spAutoFit/>
          </a:bodyPr>
          <a:lstStyle/>
          <a:p>
            <a:pPr algn="ctr"/>
            <a:r>
              <a:rPr lang="en-US" sz="2200" dirty="0"/>
              <a:t>Ice Lake</a:t>
            </a:r>
          </a:p>
          <a:p>
            <a:pPr algn="ctr"/>
            <a:r>
              <a:rPr lang="en-US" sz="2200" dirty="0"/>
              <a:t>Cascade Lake</a:t>
            </a:r>
          </a:p>
        </p:txBody>
      </p:sp>
      <p:sp>
        <p:nvSpPr>
          <p:cNvPr id="20" name="Rectangle 19">
            <a:extLst>
              <a:ext uri="{FF2B5EF4-FFF2-40B4-BE49-F238E27FC236}">
                <a16:creationId xmlns:a16="http://schemas.microsoft.com/office/drawing/2014/main" id="{936577AB-A6E2-E34E-FCEF-C1F9A00A7C5C}"/>
              </a:ext>
            </a:extLst>
          </p:cNvPr>
          <p:cNvSpPr/>
          <p:nvPr/>
        </p:nvSpPr>
        <p:spPr>
          <a:xfrm>
            <a:off x="4992756" y="3250256"/>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DECB7EE-7541-A243-87BE-82B316F7CA3C}"/>
              </a:ext>
            </a:extLst>
          </p:cNvPr>
          <p:cNvSpPr txBox="1"/>
          <p:nvPr/>
        </p:nvSpPr>
        <p:spPr>
          <a:xfrm>
            <a:off x="4718900" y="3635280"/>
            <a:ext cx="652743" cy="369332"/>
          </a:xfrm>
          <a:prstGeom prst="rect">
            <a:avLst/>
          </a:prstGeom>
          <a:noFill/>
        </p:spPr>
        <p:txBody>
          <a:bodyPr wrap="none" rtlCol="0">
            <a:spAutoFit/>
          </a:bodyPr>
          <a:lstStyle/>
          <a:p>
            <a:r>
              <a:rPr lang="en-US" dirty="0"/>
              <a:t>2015</a:t>
            </a:r>
          </a:p>
        </p:txBody>
      </p:sp>
      <p:sp>
        <p:nvSpPr>
          <p:cNvPr id="22" name="TextBox 21">
            <a:extLst>
              <a:ext uri="{FF2B5EF4-FFF2-40B4-BE49-F238E27FC236}">
                <a16:creationId xmlns:a16="http://schemas.microsoft.com/office/drawing/2014/main" id="{1BD1715A-276C-6B66-88CB-427636C27D8C}"/>
              </a:ext>
            </a:extLst>
          </p:cNvPr>
          <p:cNvSpPr txBox="1"/>
          <p:nvPr/>
        </p:nvSpPr>
        <p:spPr>
          <a:xfrm>
            <a:off x="4466894" y="2791833"/>
            <a:ext cx="1029962" cy="430887"/>
          </a:xfrm>
          <a:prstGeom prst="rect">
            <a:avLst/>
          </a:prstGeom>
          <a:noFill/>
        </p:spPr>
        <p:txBody>
          <a:bodyPr wrap="none" rtlCol="0">
            <a:spAutoFit/>
          </a:bodyPr>
          <a:lstStyle/>
          <a:p>
            <a:r>
              <a:rPr lang="en-US" sz="2200" dirty="0"/>
              <a:t>Skylake</a:t>
            </a:r>
          </a:p>
        </p:txBody>
      </p:sp>
      <p:sp>
        <p:nvSpPr>
          <p:cNvPr id="23" name="Rectangle 22">
            <a:extLst>
              <a:ext uri="{FF2B5EF4-FFF2-40B4-BE49-F238E27FC236}">
                <a16:creationId xmlns:a16="http://schemas.microsoft.com/office/drawing/2014/main" id="{ADDF9AFA-02EB-3CA7-8412-7D637961739C}"/>
              </a:ext>
            </a:extLst>
          </p:cNvPr>
          <p:cNvSpPr/>
          <p:nvPr/>
        </p:nvSpPr>
        <p:spPr>
          <a:xfrm>
            <a:off x="3012880" y="3250256"/>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E09672B-0883-5BEF-8800-4D9B63FD5B4D}"/>
              </a:ext>
            </a:extLst>
          </p:cNvPr>
          <p:cNvSpPr txBox="1"/>
          <p:nvPr/>
        </p:nvSpPr>
        <p:spPr>
          <a:xfrm>
            <a:off x="2739024" y="3635280"/>
            <a:ext cx="652743" cy="369332"/>
          </a:xfrm>
          <a:prstGeom prst="rect">
            <a:avLst/>
          </a:prstGeom>
          <a:noFill/>
        </p:spPr>
        <p:txBody>
          <a:bodyPr wrap="none" rtlCol="0">
            <a:spAutoFit/>
          </a:bodyPr>
          <a:lstStyle/>
          <a:p>
            <a:r>
              <a:rPr lang="en-US" dirty="0"/>
              <a:t>2013</a:t>
            </a:r>
          </a:p>
        </p:txBody>
      </p:sp>
      <p:sp>
        <p:nvSpPr>
          <p:cNvPr id="25" name="TextBox 24">
            <a:extLst>
              <a:ext uri="{FF2B5EF4-FFF2-40B4-BE49-F238E27FC236}">
                <a16:creationId xmlns:a16="http://schemas.microsoft.com/office/drawing/2014/main" id="{D507FD22-C21C-C28D-2F11-D0447E60729D}"/>
              </a:ext>
            </a:extLst>
          </p:cNvPr>
          <p:cNvSpPr txBox="1"/>
          <p:nvPr/>
        </p:nvSpPr>
        <p:spPr>
          <a:xfrm>
            <a:off x="2467519" y="2791833"/>
            <a:ext cx="1073692" cy="430887"/>
          </a:xfrm>
          <a:prstGeom prst="rect">
            <a:avLst/>
          </a:prstGeom>
          <a:noFill/>
        </p:spPr>
        <p:txBody>
          <a:bodyPr wrap="none" rtlCol="0">
            <a:spAutoFit/>
          </a:bodyPr>
          <a:lstStyle/>
          <a:p>
            <a:r>
              <a:rPr lang="en-US" sz="2200" dirty="0"/>
              <a:t>Haswell</a:t>
            </a:r>
          </a:p>
        </p:txBody>
      </p:sp>
      <p:sp>
        <p:nvSpPr>
          <p:cNvPr id="26" name="Rectangle 25">
            <a:extLst>
              <a:ext uri="{FF2B5EF4-FFF2-40B4-BE49-F238E27FC236}">
                <a16:creationId xmlns:a16="http://schemas.microsoft.com/office/drawing/2014/main" id="{C0E05E26-282C-ABBD-D3EF-8C6595CFD4FB}"/>
              </a:ext>
            </a:extLst>
          </p:cNvPr>
          <p:cNvSpPr/>
          <p:nvPr/>
        </p:nvSpPr>
        <p:spPr>
          <a:xfrm>
            <a:off x="1707605" y="3250256"/>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A478D77-C7C4-3566-3773-533709DCE862}"/>
              </a:ext>
            </a:extLst>
          </p:cNvPr>
          <p:cNvSpPr txBox="1"/>
          <p:nvPr/>
        </p:nvSpPr>
        <p:spPr>
          <a:xfrm>
            <a:off x="1433749" y="3635280"/>
            <a:ext cx="652743" cy="369332"/>
          </a:xfrm>
          <a:prstGeom prst="rect">
            <a:avLst/>
          </a:prstGeom>
          <a:noFill/>
        </p:spPr>
        <p:txBody>
          <a:bodyPr wrap="none" rtlCol="0">
            <a:spAutoFit/>
          </a:bodyPr>
          <a:lstStyle/>
          <a:p>
            <a:r>
              <a:rPr lang="en-US" dirty="0"/>
              <a:t>2012</a:t>
            </a:r>
          </a:p>
        </p:txBody>
      </p:sp>
      <p:sp>
        <p:nvSpPr>
          <p:cNvPr id="28" name="TextBox 27">
            <a:extLst>
              <a:ext uri="{FF2B5EF4-FFF2-40B4-BE49-F238E27FC236}">
                <a16:creationId xmlns:a16="http://schemas.microsoft.com/office/drawing/2014/main" id="{92B98E9D-EE4E-72A6-43CA-9CCB25297C51}"/>
              </a:ext>
            </a:extLst>
          </p:cNvPr>
          <p:cNvSpPr txBox="1"/>
          <p:nvPr/>
        </p:nvSpPr>
        <p:spPr>
          <a:xfrm>
            <a:off x="1072014" y="2791833"/>
            <a:ext cx="1310872" cy="430887"/>
          </a:xfrm>
          <a:prstGeom prst="rect">
            <a:avLst/>
          </a:prstGeom>
          <a:noFill/>
        </p:spPr>
        <p:txBody>
          <a:bodyPr wrap="none" rtlCol="0">
            <a:spAutoFit/>
          </a:bodyPr>
          <a:lstStyle/>
          <a:p>
            <a:r>
              <a:rPr lang="en-US" sz="2200" dirty="0"/>
              <a:t>Ivy Bridge</a:t>
            </a:r>
          </a:p>
        </p:txBody>
      </p:sp>
      <p:sp>
        <p:nvSpPr>
          <p:cNvPr id="30" name="Right Brace 29">
            <a:extLst>
              <a:ext uri="{FF2B5EF4-FFF2-40B4-BE49-F238E27FC236}">
                <a16:creationId xmlns:a16="http://schemas.microsoft.com/office/drawing/2014/main" id="{C9E6160D-D80C-653E-50E3-A7F1F8A9D337}"/>
              </a:ext>
            </a:extLst>
          </p:cNvPr>
          <p:cNvSpPr/>
          <p:nvPr/>
        </p:nvSpPr>
        <p:spPr>
          <a:xfrm rot="5400000">
            <a:off x="7738854" y="1091496"/>
            <a:ext cx="369330" cy="6265716"/>
          </a:xfrm>
          <a:prstGeom prst="rightBrace">
            <a:avLst>
              <a:gd name="adj1" fmla="val 73070"/>
              <a:gd name="adj2" fmla="val 50000"/>
            </a:avLst>
          </a:prstGeom>
          <a:ln w="28575">
            <a:solidFill>
              <a:srgbClr val="6B61B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349AE48-C6E6-E505-25E1-AABD0D36733B}"/>
              </a:ext>
            </a:extLst>
          </p:cNvPr>
          <p:cNvSpPr txBox="1"/>
          <p:nvPr/>
        </p:nvSpPr>
        <p:spPr>
          <a:xfrm>
            <a:off x="7611967" y="4409019"/>
            <a:ext cx="851515" cy="461665"/>
          </a:xfrm>
          <a:prstGeom prst="rect">
            <a:avLst/>
          </a:prstGeom>
          <a:noFill/>
        </p:spPr>
        <p:txBody>
          <a:bodyPr wrap="none" rtlCol="0">
            <a:spAutoFit/>
          </a:bodyPr>
          <a:lstStyle/>
          <a:p>
            <a:r>
              <a:rPr lang="en-US" sz="2400" dirty="0">
                <a:solidFill>
                  <a:srgbClr val="6B61B2"/>
                </a:solidFill>
              </a:rPr>
              <a:t>PC[5]</a:t>
            </a:r>
          </a:p>
        </p:txBody>
      </p:sp>
      <p:sp>
        <p:nvSpPr>
          <p:cNvPr id="32" name="Right Brace 31">
            <a:extLst>
              <a:ext uri="{FF2B5EF4-FFF2-40B4-BE49-F238E27FC236}">
                <a16:creationId xmlns:a16="http://schemas.microsoft.com/office/drawing/2014/main" id="{FE54B0EB-038F-315F-AEFB-BA9756D36483}"/>
              </a:ext>
            </a:extLst>
          </p:cNvPr>
          <p:cNvSpPr/>
          <p:nvPr/>
        </p:nvSpPr>
        <p:spPr>
          <a:xfrm rot="5400000">
            <a:off x="2282853" y="3015094"/>
            <a:ext cx="369330" cy="2418521"/>
          </a:xfrm>
          <a:prstGeom prst="rightBrace">
            <a:avLst>
              <a:gd name="adj1" fmla="val 73070"/>
              <a:gd name="adj2" fmla="val 50000"/>
            </a:avLst>
          </a:prstGeom>
          <a:ln w="28575">
            <a:solidFill>
              <a:srgbClr val="3833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969CFC70-F8BC-0E46-0F44-C6F6E969A8C8}"/>
              </a:ext>
            </a:extLst>
          </p:cNvPr>
          <p:cNvSpPr txBox="1"/>
          <p:nvPr/>
        </p:nvSpPr>
        <p:spPr>
          <a:xfrm>
            <a:off x="2041760" y="4409019"/>
            <a:ext cx="851515" cy="461665"/>
          </a:xfrm>
          <a:prstGeom prst="rect">
            <a:avLst/>
          </a:prstGeom>
          <a:noFill/>
        </p:spPr>
        <p:txBody>
          <a:bodyPr wrap="none" rtlCol="0">
            <a:spAutoFit/>
          </a:bodyPr>
          <a:lstStyle/>
          <a:p>
            <a:r>
              <a:rPr lang="en-US" sz="2400" dirty="0">
                <a:solidFill>
                  <a:srgbClr val="38336C"/>
                </a:solidFill>
              </a:rPr>
              <a:t>PC[4]</a:t>
            </a:r>
          </a:p>
        </p:txBody>
      </p:sp>
      <p:sp>
        <p:nvSpPr>
          <p:cNvPr id="4" name="TextBox 3">
            <a:extLst>
              <a:ext uri="{FF2B5EF4-FFF2-40B4-BE49-F238E27FC236}">
                <a16:creationId xmlns:a16="http://schemas.microsoft.com/office/drawing/2014/main" id="{5326DCED-0D50-6D6B-811B-4AC29AB28276}"/>
              </a:ext>
            </a:extLst>
          </p:cNvPr>
          <p:cNvSpPr txBox="1"/>
          <p:nvPr/>
        </p:nvSpPr>
        <p:spPr>
          <a:xfrm>
            <a:off x="412602" y="266830"/>
            <a:ext cx="3936975" cy="646331"/>
          </a:xfrm>
          <a:prstGeom prst="rect">
            <a:avLst/>
          </a:prstGeom>
          <a:noFill/>
        </p:spPr>
        <p:txBody>
          <a:bodyPr wrap="none" rtlCol="0">
            <a:spAutoFit/>
          </a:bodyPr>
          <a:lstStyle/>
          <a:p>
            <a:r>
              <a:rPr lang="en-US" sz="3600" dirty="0">
                <a:solidFill>
                  <a:srgbClr val="38336C"/>
                </a:solidFill>
              </a:rPr>
              <a:t>Partitioning the CBP</a:t>
            </a:r>
          </a:p>
        </p:txBody>
      </p:sp>
      <p:sp>
        <p:nvSpPr>
          <p:cNvPr id="2" name="Slide Number Placeholder 1">
            <a:extLst>
              <a:ext uri="{FF2B5EF4-FFF2-40B4-BE49-F238E27FC236}">
                <a16:creationId xmlns:a16="http://schemas.microsoft.com/office/drawing/2014/main" id="{1336B2E7-2110-9CC4-0640-A6D4E9E848B8}"/>
              </a:ext>
            </a:extLst>
          </p:cNvPr>
          <p:cNvSpPr>
            <a:spLocks noGrp="1"/>
          </p:cNvSpPr>
          <p:nvPr>
            <p:ph type="sldNum" sz="quarter" idx="12"/>
          </p:nvPr>
        </p:nvSpPr>
        <p:spPr/>
        <p:txBody>
          <a:bodyPr/>
          <a:lstStyle/>
          <a:p>
            <a:fld id="{EAEF51F3-7402-1E43-A52A-04D0BBC619AC}" type="slidenum">
              <a:rPr lang="en-US" smtClean="0"/>
              <a:t>36</a:t>
            </a:fld>
            <a:endParaRPr lang="en-US"/>
          </a:p>
        </p:txBody>
      </p:sp>
    </p:spTree>
    <p:extLst>
      <p:ext uri="{BB962C8B-B14F-4D97-AF65-F5344CB8AC3E}">
        <p14:creationId xmlns:p14="http://schemas.microsoft.com/office/powerpoint/2010/main" val="2400158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5502275" cy="646331"/>
          </a:xfrm>
          <a:prstGeom prst="rect">
            <a:avLst/>
          </a:prstGeom>
          <a:noFill/>
        </p:spPr>
        <p:txBody>
          <a:bodyPr wrap="none" rtlCol="0">
            <a:spAutoFit/>
          </a:bodyPr>
          <a:lstStyle/>
          <a:p>
            <a:r>
              <a:rPr lang="en-US" sz="3600" dirty="0">
                <a:solidFill>
                  <a:srgbClr val="38336C"/>
                </a:solidFill>
              </a:rPr>
              <a:t>Partitioned Branch Predictor</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9" name="TextBox 8">
            <a:extLst>
              <a:ext uri="{FF2B5EF4-FFF2-40B4-BE49-F238E27FC236}">
                <a16:creationId xmlns:a16="http://schemas.microsoft.com/office/drawing/2014/main" id="{ED05AB35-D45B-430D-A60B-7EF369181D29}"/>
              </a:ext>
            </a:extLst>
          </p:cNvPr>
          <p:cNvSpPr txBox="1"/>
          <p:nvPr/>
        </p:nvSpPr>
        <p:spPr>
          <a:xfrm>
            <a:off x="412602" y="1464488"/>
            <a:ext cx="7886070" cy="1964512"/>
          </a:xfrm>
          <a:prstGeom prst="rect">
            <a:avLst/>
          </a:prstGeom>
          <a:noFill/>
        </p:spPr>
        <p:txBody>
          <a:bodyPr wrap="none" rtlCol="0">
            <a:spAutoFit/>
          </a:bodyPr>
          <a:lstStyle/>
          <a:p>
            <a:pPr marL="457200" indent="-457200" algn="l" rtl="0">
              <a:lnSpc>
                <a:spcPct val="150000"/>
              </a:lnSpc>
              <a:buFont typeface="+mj-lt"/>
              <a:buAutoNum type="arabicPeriod"/>
            </a:pPr>
            <a:r>
              <a:rPr lang="en-US" sz="2800" dirty="0">
                <a:effectLst/>
              </a:rPr>
              <a:t>Prevent Attackers from Reducing Branch Accuracy</a:t>
            </a:r>
            <a:endParaRPr lang="en-US" sz="2800" dirty="0"/>
          </a:p>
          <a:p>
            <a:pPr marL="457200" indent="-457200" algn="l" rtl="0">
              <a:lnSpc>
                <a:spcPct val="150000"/>
              </a:lnSpc>
              <a:buFont typeface="+mj-lt"/>
              <a:buAutoNum type="arabicPeriod"/>
            </a:pPr>
            <a:r>
              <a:rPr lang="en-US" sz="2800" dirty="0"/>
              <a:t>Eliminating Side Channels</a:t>
            </a:r>
          </a:p>
          <a:p>
            <a:pPr marL="457200" indent="-457200" algn="l" rtl="0">
              <a:lnSpc>
                <a:spcPct val="150000"/>
              </a:lnSpc>
              <a:buFont typeface="+mj-lt"/>
              <a:buAutoNum type="arabicPeriod"/>
            </a:pPr>
            <a:r>
              <a:rPr lang="en-US" sz="2800" dirty="0"/>
              <a:t>Eliminating Poisoning attacks</a:t>
            </a:r>
            <a:endParaRPr lang="en-US" sz="2800" dirty="0">
              <a:effectLst/>
            </a:endParaRPr>
          </a:p>
        </p:txBody>
      </p:sp>
      <p:sp>
        <p:nvSpPr>
          <p:cNvPr id="24" name="Slide Number Placeholder 23">
            <a:extLst>
              <a:ext uri="{FF2B5EF4-FFF2-40B4-BE49-F238E27FC236}">
                <a16:creationId xmlns:a16="http://schemas.microsoft.com/office/drawing/2014/main" id="{D5A84006-35C3-0575-9A20-C53C1047BC12}"/>
              </a:ext>
            </a:extLst>
          </p:cNvPr>
          <p:cNvSpPr>
            <a:spLocks noGrp="1"/>
          </p:cNvSpPr>
          <p:nvPr>
            <p:ph type="sldNum" sz="quarter" idx="12"/>
          </p:nvPr>
        </p:nvSpPr>
        <p:spPr/>
        <p:txBody>
          <a:bodyPr/>
          <a:lstStyle/>
          <a:p>
            <a:fld id="{EAEF51F3-7402-1E43-A52A-04D0BBC619AC}" type="slidenum">
              <a:rPr lang="en-US" smtClean="0"/>
              <a:t>37</a:t>
            </a:fld>
            <a:endParaRPr lang="en-US"/>
          </a:p>
        </p:txBody>
      </p:sp>
    </p:spTree>
    <p:extLst>
      <p:ext uri="{BB962C8B-B14F-4D97-AF65-F5344CB8AC3E}">
        <p14:creationId xmlns:p14="http://schemas.microsoft.com/office/powerpoint/2010/main" val="164314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6307111" cy="646331"/>
          </a:xfrm>
          <a:prstGeom prst="rect">
            <a:avLst/>
          </a:prstGeom>
          <a:noFill/>
        </p:spPr>
        <p:txBody>
          <a:bodyPr wrap="none" rtlCol="0">
            <a:spAutoFit/>
          </a:bodyPr>
          <a:lstStyle/>
          <a:p>
            <a:r>
              <a:rPr lang="en-US" sz="3600" dirty="0">
                <a:solidFill>
                  <a:srgbClr val="38336C"/>
                </a:solidFill>
              </a:rPr>
              <a:t>Two Partitions: </a:t>
            </a:r>
            <a:r>
              <a:rPr lang="en-US" sz="3600" b="1" dirty="0">
                <a:solidFill>
                  <a:srgbClr val="38336C"/>
                </a:solidFill>
              </a:rPr>
              <a:t>Is this sufficient?</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4" name="Slide Number Placeholder 23">
            <a:extLst>
              <a:ext uri="{FF2B5EF4-FFF2-40B4-BE49-F238E27FC236}">
                <a16:creationId xmlns:a16="http://schemas.microsoft.com/office/drawing/2014/main" id="{D5A84006-35C3-0575-9A20-C53C1047BC12}"/>
              </a:ext>
            </a:extLst>
          </p:cNvPr>
          <p:cNvSpPr>
            <a:spLocks noGrp="1"/>
          </p:cNvSpPr>
          <p:nvPr>
            <p:ph type="sldNum" sz="quarter" idx="12"/>
          </p:nvPr>
        </p:nvSpPr>
        <p:spPr/>
        <p:txBody>
          <a:bodyPr/>
          <a:lstStyle/>
          <a:p>
            <a:fld id="{EAEF51F3-7402-1E43-A52A-04D0BBC619AC}" type="slidenum">
              <a:rPr lang="en-US" smtClean="0"/>
              <a:t>38</a:t>
            </a:fld>
            <a:endParaRPr lang="en-US"/>
          </a:p>
        </p:txBody>
      </p:sp>
      <p:sp>
        <p:nvSpPr>
          <p:cNvPr id="5" name="Rectangle 4">
            <a:extLst>
              <a:ext uri="{FF2B5EF4-FFF2-40B4-BE49-F238E27FC236}">
                <a16:creationId xmlns:a16="http://schemas.microsoft.com/office/drawing/2014/main" id="{604A0507-F4A3-BFA5-8CF5-69AE1E6ADBD5}"/>
              </a:ext>
            </a:extLst>
          </p:cNvPr>
          <p:cNvSpPr/>
          <p:nvPr/>
        </p:nvSpPr>
        <p:spPr>
          <a:xfrm>
            <a:off x="3816746" y="2874415"/>
            <a:ext cx="1773242"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User space</a:t>
            </a:r>
          </a:p>
        </p:txBody>
      </p:sp>
      <p:sp>
        <p:nvSpPr>
          <p:cNvPr id="6" name="Rectangle 5">
            <a:extLst>
              <a:ext uri="{FF2B5EF4-FFF2-40B4-BE49-F238E27FC236}">
                <a16:creationId xmlns:a16="http://schemas.microsoft.com/office/drawing/2014/main" id="{B10EB713-BAAF-489B-F83F-B6D2A73BA515}"/>
              </a:ext>
            </a:extLst>
          </p:cNvPr>
          <p:cNvSpPr/>
          <p:nvPr/>
        </p:nvSpPr>
        <p:spPr>
          <a:xfrm>
            <a:off x="3443182" y="3454787"/>
            <a:ext cx="2146806"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SMT thread 1</a:t>
            </a:r>
          </a:p>
        </p:txBody>
      </p:sp>
      <p:sp>
        <p:nvSpPr>
          <p:cNvPr id="10" name="Rectangle 9">
            <a:extLst>
              <a:ext uri="{FF2B5EF4-FFF2-40B4-BE49-F238E27FC236}">
                <a16:creationId xmlns:a16="http://schemas.microsoft.com/office/drawing/2014/main" id="{FD095502-14C0-2912-9127-F0633D3F978A}"/>
              </a:ext>
            </a:extLst>
          </p:cNvPr>
          <p:cNvSpPr/>
          <p:nvPr/>
        </p:nvSpPr>
        <p:spPr>
          <a:xfrm>
            <a:off x="2986118" y="4049447"/>
            <a:ext cx="2612767"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Sandboxed Code</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14" name="Left-Right Arrow 13">
            <a:extLst>
              <a:ext uri="{FF2B5EF4-FFF2-40B4-BE49-F238E27FC236}">
                <a16:creationId xmlns:a16="http://schemas.microsoft.com/office/drawing/2014/main" id="{49F2660D-CA12-21D3-7272-7C94E769CF24}"/>
              </a:ext>
            </a:extLst>
          </p:cNvPr>
          <p:cNvSpPr/>
          <p:nvPr/>
        </p:nvSpPr>
        <p:spPr>
          <a:xfrm>
            <a:off x="5698106" y="3013355"/>
            <a:ext cx="1115947" cy="245339"/>
          </a:xfrm>
          <a:prstGeom prst="leftRightArrow">
            <a:avLst>
              <a:gd name="adj1" fmla="val 34702"/>
              <a:gd name="adj2" fmla="val 43657"/>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evil face outline with solid fill">
            <a:extLst>
              <a:ext uri="{FF2B5EF4-FFF2-40B4-BE49-F238E27FC236}">
                <a16:creationId xmlns:a16="http://schemas.microsoft.com/office/drawing/2014/main" id="{004578B6-0AD6-092E-D62E-1AE75D8C32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9184" y="2368358"/>
            <a:ext cx="477481" cy="477481"/>
          </a:xfrm>
          <a:prstGeom prst="rect">
            <a:avLst/>
          </a:prstGeom>
        </p:spPr>
      </p:pic>
      <p:pic>
        <p:nvPicPr>
          <p:cNvPr id="17" name="Graphic 16" descr="Key with solid fill">
            <a:extLst>
              <a:ext uri="{FF2B5EF4-FFF2-40B4-BE49-F238E27FC236}">
                <a16:creationId xmlns:a16="http://schemas.microsoft.com/office/drawing/2014/main" id="{AC130AEF-11D6-C006-87BE-CCCE31548F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12129" y="2315491"/>
            <a:ext cx="583213" cy="583213"/>
          </a:xfrm>
          <a:prstGeom prst="rect">
            <a:avLst/>
          </a:prstGeom>
        </p:spPr>
      </p:pic>
      <p:sp>
        <p:nvSpPr>
          <p:cNvPr id="20" name="TextBox 19">
            <a:extLst>
              <a:ext uri="{FF2B5EF4-FFF2-40B4-BE49-F238E27FC236}">
                <a16:creationId xmlns:a16="http://schemas.microsoft.com/office/drawing/2014/main" id="{C96B2AA0-C813-7CB1-66B5-52D2668427E0}"/>
              </a:ext>
            </a:extLst>
          </p:cNvPr>
          <p:cNvSpPr txBox="1"/>
          <p:nvPr/>
        </p:nvSpPr>
        <p:spPr>
          <a:xfrm>
            <a:off x="6922171" y="2874415"/>
            <a:ext cx="1115947" cy="523220"/>
          </a:xfrm>
          <a:prstGeom prst="rect">
            <a:avLst/>
          </a:prstGeom>
          <a:noFill/>
        </p:spPr>
        <p:txBody>
          <a:bodyPr wrap="none" rtlCol="0">
            <a:spAutoFit/>
          </a:bodyPr>
          <a:lstStyle/>
          <a:p>
            <a:r>
              <a:rPr lang="en-US" sz="2800" dirty="0">
                <a:ln w="0"/>
                <a:effectLst>
                  <a:outerShdw blurRad="38100" dist="19050" dir="2700000" algn="tl" rotWithShape="0">
                    <a:schemeClr val="dk1">
                      <a:alpha val="40000"/>
                    </a:schemeClr>
                  </a:outerShdw>
                </a:effectLst>
              </a:rPr>
              <a:t>Kernel</a:t>
            </a:r>
            <a:endParaRPr lang="en-US" sz="2800" dirty="0"/>
          </a:p>
        </p:txBody>
      </p:sp>
      <p:sp>
        <p:nvSpPr>
          <p:cNvPr id="22" name="TextBox 21">
            <a:extLst>
              <a:ext uri="{FF2B5EF4-FFF2-40B4-BE49-F238E27FC236}">
                <a16:creationId xmlns:a16="http://schemas.microsoft.com/office/drawing/2014/main" id="{972B75F1-197E-C834-00F2-E3EF5AD8EF1B}"/>
              </a:ext>
            </a:extLst>
          </p:cNvPr>
          <p:cNvSpPr txBox="1"/>
          <p:nvPr/>
        </p:nvSpPr>
        <p:spPr>
          <a:xfrm>
            <a:off x="6922171" y="3447265"/>
            <a:ext cx="2146806" cy="523220"/>
          </a:xfrm>
          <a:prstGeom prst="rect">
            <a:avLst/>
          </a:prstGeom>
          <a:noFill/>
        </p:spPr>
        <p:txBody>
          <a:bodyPr wrap="none" rtlCol="0">
            <a:spAutoFit/>
          </a:bodyPr>
          <a:lstStyle/>
          <a:p>
            <a:r>
              <a:rPr lang="en-US" sz="2800" dirty="0">
                <a:ln w="0"/>
                <a:effectLst>
                  <a:outerShdw blurRad="38100" dist="19050" dir="2700000" algn="tl" rotWithShape="0">
                    <a:schemeClr val="dk1">
                      <a:alpha val="40000"/>
                    </a:schemeClr>
                  </a:outerShdw>
                </a:effectLst>
              </a:rPr>
              <a:t>SMT thread 2</a:t>
            </a:r>
            <a:endParaRPr lang="en-US" sz="2800" dirty="0"/>
          </a:p>
        </p:txBody>
      </p:sp>
      <p:sp>
        <p:nvSpPr>
          <p:cNvPr id="25" name="TextBox 24">
            <a:extLst>
              <a:ext uri="{FF2B5EF4-FFF2-40B4-BE49-F238E27FC236}">
                <a16:creationId xmlns:a16="http://schemas.microsoft.com/office/drawing/2014/main" id="{D360D692-8D9A-3981-CA5D-24CE993ED7C6}"/>
              </a:ext>
            </a:extLst>
          </p:cNvPr>
          <p:cNvSpPr txBox="1"/>
          <p:nvPr/>
        </p:nvSpPr>
        <p:spPr>
          <a:xfrm>
            <a:off x="6922171" y="4049447"/>
            <a:ext cx="2179251" cy="523220"/>
          </a:xfrm>
          <a:prstGeom prst="rect">
            <a:avLst/>
          </a:prstGeom>
          <a:noFill/>
        </p:spPr>
        <p:txBody>
          <a:bodyPr wrap="none" rtlCol="0">
            <a:spAutoFit/>
          </a:bodyPr>
          <a:lstStyle/>
          <a:p>
            <a:r>
              <a:rPr lang="en-US" sz="2800" dirty="0">
                <a:ln w="0"/>
                <a:effectLst>
                  <a:outerShdw blurRad="38100" dist="19050" dir="2700000" algn="tl" rotWithShape="0">
                    <a:schemeClr val="dk1">
                      <a:alpha val="40000"/>
                    </a:schemeClr>
                  </a:outerShdw>
                </a:effectLst>
              </a:rPr>
              <a:t>Host program</a:t>
            </a:r>
            <a:endParaRPr lang="en-US" sz="2800" dirty="0"/>
          </a:p>
        </p:txBody>
      </p:sp>
      <p:sp>
        <p:nvSpPr>
          <p:cNvPr id="26" name="Left-Right Arrow 25">
            <a:extLst>
              <a:ext uri="{FF2B5EF4-FFF2-40B4-BE49-F238E27FC236}">
                <a16:creationId xmlns:a16="http://schemas.microsoft.com/office/drawing/2014/main" id="{7864CD9A-9BB9-BB7B-17F1-A54B35678539}"/>
              </a:ext>
            </a:extLst>
          </p:cNvPr>
          <p:cNvSpPr/>
          <p:nvPr/>
        </p:nvSpPr>
        <p:spPr>
          <a:xfrm>
            <a:off x="5698105" y="3586205"/>
            <a:ext cx="1115947" cy="245339"/>
          </a:xfrm>
          <a:prstGeom prst="leftRightArrow">
            <a:avLst>
              <a:gd name="adj1" fmla="val 34702"/>
              <a:gd name="adj2" fmla="val 43657"/>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a:extLst>
              <a:ext uri="{FF2B5EF4-FFF2-40B4-BE49-F238E27FC236}">
                <a16:creationId xmlns:a16="http://schemas.microsoft.com/office/drawing/2014/main" id="{A7C73016-3B1F-EC42-0A94-F8CFE8579B22}"/>
              </a:ext>
            </a:extLst>
          </p:cNvPr>
          <p:cNvSpPr/>
          <p:nvPr/>
        </p:nvSpPr>
        <p:spPr>
          <a:xfrm>
            <a:off x="5698104" y="4197777"/>
            <a:ext cx="1115947" cy="245339"/>
          </a:xfrm>
          <a:prstGeom prst="leftRightArrow">
            <a:avLst>
              <a:gd name="adj1" fmla="val 34702"/>
              <a:gd name="adj2" fmla="val 43657"/>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Linux kernel - Wikipedia">
            <a:extLst>
              <a:ext uri="{FF2B5EF4-FFF2-40B4-BE49-F238E27FC236}">
                <a16:creationId xmlns:a16="http://schemas.microsoft.com/office/drawing/2014/main" id="{210BE298-94F9-C51D-FAB9-C81C5B069B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8118" y="2917234"/>
            <a:ext cx="316814" cy="3753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49CB66B9-79C0-FF77-7CA3-E2E6D1875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7321" y="4123539"/>
            <a:ext cx="375033" cy="3750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Firefox - Wikipedia">
            <a:extLst>
              <a:ext uri="{FF2B5EF4-FFF2-40B4-BE49-F238E27FC236}">
                <a16:creationId xmlns:a16="http://schemas.microsoft.com/office/drawing/2014/main" id="{298134E7-B120-585A-24FA-DA72A15B95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1422" y="4116187"/>
            <a:ext cx="375033" cy="38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62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7204857" cy="646331"/>
          </a:xfrm>
          <a:prstGeom prst="rect">
            <a:avLst/>
          </a:prstGeom>
          <a:noFill/>
        </p:spPr>
        <p:txBody>
          <a:bodyPr wrap="none" rtlCol="0">
            <a:spAutoFit/>
          </a:bodyPr>
          <a:lstStyle/>
          <a:p>
            <a:r>
              <a:rPr lang="en-US" sz="3600" dirty="0">
                <a:solidFill>
                  <a:srgbClr val="38336C"/>
                </a:solidFill>
              </a:rPr>
              <a:t>Implementation: Address Adjustment</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3" name="TextBox 2">
            <a:extLst>
              <a:ext uri="{FF2B5EF4-FFF2-40B4-BE49-F238E27FC236}">
                <a16:creationId xmlns:a16="http://schemas.microsoft.com/office/drawing/2014/main" id="{E2CD1431-B5C2-0CF9-29C1-606F6D6D98C2}"/>
              </a:ext>
            </a:extLst>
          </p:cNvPr>
          <p:cNvSpPr txBox="1"/>
          <p:nvPr/>
        </p:nvSpPr>
        <p:spPr>
          <a:xfrm>
            <a:off x="2070172" y="3594710"/>
            <a:ext cx="2028119" cy="461665"/>
          </a:xfrm>
          <a:prstGeom prst="rect">
            <a:avLst/>
          </a:prstGeom>
          <a:noFill/>
        </p:spPr>
        <p:txBody>
          <a:bodyPr wrap="none" rtlCol="0">
            <a:spAutoFit/>
          </a:bodyPr>
          <a:lstStyle/>
          <a:p>
            <a:r>
              <a:rPr lang="en-US" sz="2400" b="1" dirty="0">
                <a:solidFill>
                  <a:srgbClr val="0070C0"/>
                </a:solidFill>
                <a:latin typeface="Courier New" panose="02070309020205020404" pitchFamily="49" charset="0"/>
                <a:cs typeface="Courier New" panose="02070309020205020404" pitchFamily="49" charset="0"/>
              </a:rPr>
              <a:t>if</a:t>
            </a:r>
            <a:r>
              <a:rPr lang="en-US" sz="2400" b="1" dirty="0">
                <a:solidFill>
                  <a:srgbClr val="FF0000"/>
                </a:solidFill>
                <a:latin typeface="Courier New" panose="02070309020205020404" pitchFamily="49" charset="0"/>
                <a:cs typeface="Courier New" panose="02070309020205020404" pitchFamily="49" charset="0"/>
              </a:rPr>
              <a:t> (</a:t>
            </a:r>
            <a:r>
              <a:rPr lang="en-US" sz="2400" b="1" dirty="0">
                <a:solidFill>
                  <a:srgbClr val="6B61B2"/>
                </a:solidFill>
                <a:latin typeface="Courier New" panose="02070309020205020404" pitchFamily="49" charset="0"/>
                <a:cs typeface="Courier New" panose="02070309020205020404" pitchFamily="49" charset="0"/>
              </a:rPr>
              <a:t>x </a:t>
            </a:r>
            <a:r>
              <a:rPr lang="en-US" sz="2400" b="1" dirty="0">
                <a:solidFill>
                  <a:srgbClr val="FF0000"/>
                </a:solidFill>
                <a:latin typeface="Courier New" panose="02070309020205020404" pitchFamily="49" charset="0"/>
                <a:cs typeface="Courier New" panose="02070309020205020404" pitchFamily="49" charset="0"/>
              </a:rPr>
              <a:t>&lt; </a:t>
            </a:r>
            <a:r>
              <a:rPr lang="en-US" sz="2400" b="1" dirty="0">
                <a:latin typeface="Courier New" panose="02070309020205020404" pitchFamily="49" charset="0"/>
                <a:cs typeface="Courier New" panose="02070309020205020404" pitchFamily="49" charset="0"/>
              </a:rPr>
              <a:t>8</a:t>
            </a:r>
            <a:r>
              <a:rPr lang="en-US" sz="2400" b="1" dirty="0">
                <a:solidFill>
                  <a:srgbClr val="FF0000"/>
                </a:solidFill>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4AC4574B-459F-4D3D-A41E-9770664BAC89}"/>
              </a:ext>
            </a:extLst>
          </p:cNvPr>
          <p:cNvSpPr txBox="1"/>
          <p:nvPr/>
        </p:nvSpPr>
        <p:spPr>
          <a:xfrm>
            <a:off x="1122376" y="3631671"/>
            <a:ext cx="869149" cy="369332"/>
          </a:xfrm>
          <a:prstGeom prst="rect">
            <a:avLst/>
          </a:prstGeom>
          <a:noFill/>
        </p:spPr>
        <p:txBody>
          <a:bodyPr wrap="none" rtlCol="0">
            <a:spAutoFit/>
          </a:bodyPr>
          <a:lstStyle/>
          <a:p>
            <a:r>
              <a:rPr lang="en-US" dirty="0"/>
              <a:t>0x10</a:t>
            </a:r>
            <a:r>
              <a:rPr lang="en-US" dirty="0">
                <a:solidFill>
                  <a:srgbClr val="FF0000"/>
                </a:solidFill>
                <a:highlight>
                  <a:srgbClr val="FFFF00"/>
                </a:highlight>
              </a:rPr>
              <a:t>2</a:t>
            </a:r>
            <a:r>
              <a:rPr lang="en-US" dirty="0"/>
              <a:t>0</a:t>
            </a:r>
          </a:p>
        </p:txBody>
      </p:sp>
      <p:sp>
        <p:nvSpPr>
          <p:cNvPr id="11" name="TextBox 10">
            <a:extLst>
              <a:ext uri="{FF2B5EF4-FFF2-40B4-BE49-F238E27FC236}">
                <a16:creationId xmlns:a16="http://schemas.microsoft.com/office/drawing/2014/main" id="{51F21196-CB8B-50D0-A443-C67E8678AEB6}"/>
              </a:ext>
            </a:extLst>
          </p:cNvPr>
          <p:cNvSpPr txBox="1"/>
          <p:nvPr/>
        </p:nvSpPr>
        <p:spPr>
          <a:xfrm>
            <a:off x="1122376" y="2737765"/>
            <a:ext cx="1638847" cy="369332"/>
          </a:xfrm>
          <a:prstGeom prst="rect">
            <a:avLst/>
          </a:prstGeom>
          <a:noFill/>
        </p:spPr>
        <p:txBody>
          <a:bodyPr wrap="none" rtlCol="0">
            <a:spAutoFit/>
          </a:bodyPr>
          <a:lstStyle/>
          <a:p>
            <a:r>
              <a:rPr lang="en-US" dirty="0"/>
              <a:t>Branch Address</a:t>
            </a:r>
          </a:p>
        </p:txBody>
      </p:sp>
      <p:cxnSp>
        <p:nvCxnSpPr>
          <p:cNvPr id="16" name="Straight Arrow Connector 15">
            <a:extLst>
              <a:ext uri="{FF2B5EF4-FFF2-40B4-BE49-F238E27FC236}">
                <a16:creationId xmlns:a16="http://schemas.microsoft.com/office/drawing/2014/main" id="{B7D089DE-ED99-EBF0-55FC-6FA7215BDD51}"/>
              </a:ext>
            </a:extLst>
          </p:cNvPr>
          <p:cNvCxnSpPr/>
          <p:nvPr/>
        </p:nvCxnSpPr>
        <p:spPr>
          <a:xfrm>
            <a:off x="1556950" y="3095947"/>
            <a:ext cx="0" cy="498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ight Arrow 18">
            <a:extLst>
              <a:ext uri="{FF2B5EF4-FFF2-40B4-BE49-F238E27FC236}">
                <a16:creationId xmlns:a16="http://schemas.microsoft.com/office/drawing/2014/main" id="{4CCD5A52-B806-B323-5AEE-716822FEFA83}"/>
              </a:ext>
            </a:extLst>
          </p:cNvPr>
          <p:cNvSpPr/>
          <p:nvPr/>
        </p:nvSpPr>
        <p:spPr>
          <a:xfrm>
            <a:off x="4983547" y="3459620"/>
            <a:ext cx="2186887" cy="645835"/>
          </a:xfrm>
          <a:prstGeom prst="rightArrow">
            <a:avLst/>
          </a:prstGeom>
          <a:solidFill>
            <a:srgbClr val="979B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AEA509E-9989-DE34-F767-1FA75FED627A}"/>
              </a:ext>
            </a:extLst>
          </p:cNvPr>
          <p:cNvSpPr txBox="1"/>
          <p:nvPr/>
        </p:nvSpPr>
        <p:spPr>
          <a:xfrm>
            <a:off x="1662204" y="1946484"/>
            <a:ext cx="2198038" cy="523220"/>
          </a:xfrm>
          <a:prstGeom prst="rect">
            <a:avLst/>
          </a:prstGeom>
          <a:noFill/>
        </p:spPr>
        <p:txBody>
          <a:bodyPr wrap="none" rtlCol="0">
            <a:spAutoFit/>
          </a:bodyPr>
          <a:lstStyle/>
          <a:p>
            <a:r>
              <a:rPr lang="en-US" sz="2800" b="1" dirty="0"/>
              <a:t>Original Code</a:t>
            </a:r>
          </a:p>
        </p:txBody>
      </p:sp>
      <p:sp>
        <p:nvSpPr>
          <p:cNvPr id="29" name="Rounded Rectangle 28">
            <a:extLst>
              <a:ext uri="{FF2B5EF4-FFF2-40B4-BE49-F238E27FC236}">
                <a16:creationId xmlns:a16="http://schemas.microsoft.com/office/drawing/2014/main" id="{EB7F301A-55A4-B443-5B9C-1D926579367B}"/>
              </a:ext>
            </a:extLst>
          </p:cNvPr>
          <p:cNvSpPr/>
          <p:nvPr/>
        </p:nvSpPr>
        <p:spPr>
          <a:xfrm>
            <a:off x="1048681" y="2485281"/>
            <a:ext cx="3190808" cy="1863968"/>
          </a:xfrm>
          <a:prstGeom prst="roundRect">
            <a:avLst/>
          </a:prstGeom>
          <a:no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9A6BDE4-45B9-E83D-EE91-F01AE49C2386}"/>
              </a:ext>
            </a:extLst>
          </p:cNvPr>
          <p:cNvSpPr txBox="1"/>
          <p:nvPr/>
        </p:nvSpPr>
        <p:spPr>
          <a:xfrm>
            <a:off x="7758703" y="4139078"/>
            <a:ext cx="869149" cy="369332"/>
          </a:xfrm>
          <a:prstGeom prst="rect">
            <a:avLst/>
          </a:prstGeom>
          <a:noFill/>
        </p:spPr>
        <p:txBody>
          <a:bodyPr wrap="none" rtlCol="0">
            <a:spAutoFit/>
          </a:bodyPr>
          <a:lstStyle/>
          <a:p>
            <a:r>
              <a:rPr lang="en-US" dirty="0"/>
              <a:t>0x11</a:t>
            </a:r>
            <a:r>
              <a:rPr lang="en-US" dirty="0">
                <a:solidFill>
                  <a:srgbClr val="397511"/>
                </a:solidFill>
                <a:highlight>
                  <a:srgbClr val="FFFF00"/>
                </a:highlight>
              </a:rPr>
              <a:t>0</a:t>
            </a:r>
            <a:r>
              <a:rPr lang="en-US" dirty="0"/>
              <a:t>0</a:t>
            </a:r>
          </a:p>
        </p:txBody>
      </p:sp>
      <p:sp>
        <p:nvSpPr>
          <p:cNvPr id="33" name="TextBox 32">
            <a:extLst>
              <a:ext uri="{FF2B5EF4-FFF2-40B4-BE49-F238E27FC236}">
                <a16:creationId xmlns:a16="http://schemas.microsoft.com/office/drawing/2014/main" id="{F2FF10CC-E2FA-1243-69E2-5A7EA059EB74}"/>
              </a:ext>
            </a:extLst>
          </p:cNvPr>
          <p:cNvSpPr txBox="1"/>
          <p:nvPr/>
        </p:nvSpPr>
        <p:spPr>
          <a:xfrm>
            <a:off x="7758703" y="2433084"/>
            <a:ext cx="1638847" cy="369332"/>
          </a:xfrm>
          <a:prstGeom prst="rect">
            <a:avLst/>
          </a:prstGeom>
          <a:noFill/>
        </p:spPr>
        <p:txBody>
          <a:bodyPr wrap="none" rtlCol="0">
            <a:spAutoFit/>
          </a:bodyPr>
          <a:lstStyle/>
          <a:p>
            <a:r>
              <a:rPr lang="en-US" dirty="0"/>
              <a:t>Branch Address</a:t>
            </a:r>
          </a:p>
        </p:txBody>
      </p:sp>
      <p:cxnSp>
        <p:nvCxnSpPr>
          <p:cNvPr id="34" name="Straight Arrow Connector 33">
            <a:extLst>
              <a:ext uri="{FF2B5EF4-FFF2-40B4-BE49-F238E27FC236}">
                <a16:creationId xmlns:a16="http://schemas.microsoft.com/office/drawing/2014/main" id="{2A9E0775-BA31-F893-108C-019D7B42600E}"/>
              </a:ext>
            </a:extLst>
          </p:cNvPr>
          <p:cNvCxnSpPr>
            <a:cxnSpLocks/>
          </p:cNvCxnSpPr>
          <p:nvPr/>
        </p:nvCxnSpPr>
        <p:spPr>
          <a:xfrm>
            <a:off x="8193277" y="2791266"/>
            <a:ext cx="0" cy="121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EF2A323-51EF-5D49-8BEB-E59DB5052383}"/>
              </a:ext>
            </a:extLst>
          </p:cNvPr>
          <p:cNvSpPr txBox="1"/>
          <p:nvPr/>
        </p:nvSpPr>
        <p:spPr>
          <a:xfrm>
            <a:off x="8526039" y="1503143"/>
            <a:ext cx="1508746" cy="523220"/>
          </a:xfrm>
          <a:prstGeom prst="rect">
            <a:avLst/>
          </a:prstGeom>
          <a:noFill/>
        </p:spPr>
        <p:txBody>
          <a:bodyPr wrap="none" rtlCol="0">
            <a:spAutoFit/>
          </a:bodyPr>
          <a:lstStyle/>
          <a:p>
            <a:r>
              <a:rPr lang="en-US" sz="2800" b="1" dirty="0"/>
              <a:t>PC[5] = 0</a:t>
            </a:r>
          </a:p>
        </p:txBody>
      </p:sp>
      <p:sp>
        <p:nvSpPr>
          <p:cNvPr id="36" name="Rounded Rectangle 35">
            <a:extLst>
              <a:ext uri="{FF2B5EF4-FFF2-40B4-BE49-F238E27FC236}">
                <a16:creationId xmlns:a16="http://schemas.microsoft.com/office/drawing/2014/main" id="{05C5253A-9B8D-113B-1060-3B5EDE7AA5B3}"/>
              </a:ext>
            </a:extLst>
          </p:cNvPr>
          <p:cNvSpPr/>
          <p:nvPr/>
        </p:nvSpPr>
        <p:spPr>
          <a:xfrm>
            <a:off x="7685008" y="2070655"/>
            <a:ext cx="3190808" cy="2697131"/>
          </a:xfrm>
          <a:prstGeom prst="roundRect">
            <a:avLst/>
          </a:prstGeom>
          <a:no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8B3FADA-70B8-541D-29F5-3DF25BDAAE19}"/>
              </a:ext>
            </a:extLst>
          </p:cNvPr>
          <p:cNvSpPr txBox="1"/>
          <p:nvPr/>
        </p:nvSpPr>
        <p:spPr>
          <a:xfrm>
            <a:off x="8701547" y="2938749"/>
            <a:ext cx="737702" cy="1200329"/>
          </a:xfrm>
          <a:prstGeom prst="rect">
            <a:avLst/>
          </a:prstGeom>
          <a:noFill/>
        </p:spPr>
        <p:txBody>
          <a:bodyPr wrap="none" rtlCol="0">
            <a:spAutoFit/>
          </a:bodyPr>
          <a:lstStyle/>
          <a:p>
            <a:r>
              <a:rPr lang="en-US" sz="2400" b="1" dirty="0">
                <a:solidFill>
                  <a:srgbClr val="38336C"/>
                </a:solidFill>
                <a:latin typeface="Courier New" panose="02070309020205020404" pitchFamily="49" charset="0"/>
                <a:cs typeface="Courier New" panose="02070309020205020404" pitchFamily="49" charset="0"/>
              </a:rPr>
              <a:t>nop</a:t>
            </a:r>
          </a:p>
          <a:p>
            <a:r>
              <a:rPr lang="en-US" sz="2400" b="1" dirty="0">
                <a:solidFill>
                  <a:srgbClr val="38336C"/>
                </a:solidFill>
                <a:latin typeface="Courier New" panose="02070309020205020404" pitchFamily="49" charset="0"/>
                <a:cs typeface="Courier New" panose="02070309020205020404" pitchFamily="49" charset="0"/>
              </a:rPr>
              <a:t>…</a:t>
            </a:r>
          </a:p>
          <a:p>
            <a:r>
              <a:rPr lang="en-US" sz="2400" b="1" dirty="0">
                <a:solidFill>
                  <a:srgbClr val="38336C"/>
                </a:solidFill>
                <a:latin typeface="Courier New" panose="02070309020205020404" pitchFamily="49" charset="0"/>
                <a:cs typeface="Courier New" panose="02070309020205020404" pitchFamily="49" charset="0"/>
              </a:rPr>
              <a:t>nop</a:t>
            </a:r>
          </a:p>
        </p:txBody>
      </p:sp>
      <p:sp>
        <p:nvSpPr>
          <p:cNvPr id="41" name="TextBox 40">
            <a:extLst>
              <a:ext uri="{FF2B5EF4-FFF2-40B4-BE49-F238E27FC236}">
                <a16:creationId xmlns:a16="http://schemas.microsoft.com/office/drawing/2014/main" id="{4B855A34-0EEE-A7B3-589A-919BF17AF7BB}"/>
              </a:ext>
            </a:extLst>
          </p:cNvPr>
          <p:cNvSpPr txBox="1"/>
          <p:nvPr/>
        </p:nvSpPr>
        <p:spPr>
          <a:xfrm>
            <a:off x="4701389" y="3052458"/>
            <a:ext cx="2751202" cy="461665"/>
          </a:xfrm>
          <a:prstGeom prst="rect">
            <a:avLst/>
          </a:prstGeom>
          <a:noFill/>
        </p:spPr>
        <p:txBody>
          <a:bodyPr wrap="none" rtlCol="0">
            <a:spAutoFit/>
          </a:bodyPr>
          <a:lstStyle/>
          <a:p>
            <a:r>
              <a:rPr lang="en-US" sz="2400" dirty="0"/>
              <a:t>Adding enough nops</a:t>
            </a:r>
          </a:p>
        </p:txBody>
      </p:sp>
      <p:sp>
        <p:nvSpPr>
          <p:cNvPr id="5" name="Slide Number Placeholder 4">
            <a:extLst>
              <a:ext uri="{FF2B5EF4-FFF2-40B4-BE49-F238E27FC236}">
                <a16:creationId xmlns:a16="http://schemas.microsoft.com/office/drawing/2014/main" id="{9391436C-E313-CCED-DCA9-ACC988811A90}"/>
              </a:ext>
            </a:extLst>
          </p:cNvPr>
          <p:cNvSpPr>
            <a:spLocks noGrp="1"/>
          </p:cNvSpPr>
          <p:nvPr>
            <p:ph type="sldNum" sz="quarter" idx="12"/>
          </p:nvPr>
        </p:nvSpPr>
        <p:spPr/>
        <p:txBody>
          <a:bodyPr/>
          <a:lstStyle/>
          <a:p>
            <a:fld id="{EAEF51F3-7402-1E43-A52A-04D0BBC619AC}" type="slidenum">
              <a:rPr lang="en-US" smtClean="0"/>
              <a:t>39</a:t>
            </a:fld>
            <a:endParaRPr lang="en-US"/>
          </a:p>
        </p:txBody>
      </p:sp>
      <p:sp>
        <p:nvSpPr>
          <p:cNvPr id="6" name="Rounded Rectangle 5">
            <a:extLst>
              <a:ext uri="{FF2B5EF4-FFF2-40B4-BE49-F238E27FC236}">
                <a16:creationId xmlns:a16="http://schemas.microsoft.com/office/drawing/2014/main" id="{1E895E52-FE25-629C-EE7E-90DE0AAC1EEF}"/>
              </a:ext>
            </a:extLst>
          </p:cNvPr>
          <p:cNvSpPr/>
          <p:nvPr/>
        </p:nvSpPr>
        <p:spPr>
          <a:xfrm>
            <a:off x="-20316" y="6206724"/>
            <a:ext cx="4023682" cy="646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tx1">
                    <a:lumMod val="65000"/>
                    <a:lumOff val="35000"/>
                  </a:schemeClr>
                </a:solidFill>
                <a:effectLst/>
              </a:rPr>
              <a:t>* See the paper for optimizations</a:t>
            </a:r>
            <a:endParaRPr lang="en-US" sz="2000" dirty="0">
              <a:solidFill>
                <a:schemeClr val="tx1">
                  <a:lumMod val="65000"/>
                  <a:lumOff val="35000"/>
                </a:schemeClr>
              </a:solidFill>
            </a:endParaRPr>
          </a:p>
        </p:txBody>
      </p:sp>
      <p:sp>
        <p:nvSpPr>
          <p:cNvPr id="7" name="TextBox 6">
            <a:extLst>
              <a:ext uri="{FF2B5EF4-FFF2-40B4-BE49-F238E27FC236}">
                <a16:creationId xmlns:a16="http://schemas.microsoft.com/office/drawing/2014/main" id="{707CD38C-4DB8-8670-FB4F-53EF48808AFC}"/>
              </a:ext>
            </a:extLst>
          </p:cNvPr>
          <p:cNvSpPr txBox="1"/>
          <p:nvPr/>
        </p:nvSpPr>
        <p:spPr>
          <a:xfrm>
            <a:off x="1067048" y="4685716"/>
            <a:ext cx="1313180" cy="461665"/>
          </a:xfrm>
          <a:prstGeom prst="rect">
            <a:avLst/>
          </a:prstGeom>
          <a:noFill/>
        </p:spPr>
        <p:txBody>
          <a:bodyPr wrap="none" rtlCol="0">
            <a:spAutoFit/>
          </a:bodyPr>
          <a:lstStyle/>
          <a:p>
            <a:r>
              <a:rPr lang="en-US" sz="2400" b="1" dirty="0"/>
              <a:t>PC[5] = </a:t>
            </a:r>
            <a:r>
              <a:rPr lang="en-US" sz="2400" b="1" dirty="0">
                <a:solidFill>
                  <a:srgbClr val="FF0000"/>
                </a:solidFill>
              </a:rPr>
              <a:t>1</a:t>
            </a:r>
          </a:p>
        </p:txBody>
      </p:sp>
      <p:cxnSp>
        <p:nvCxnSpPr>
          <p:cNvPr id="10" name="Straight Arrow Connector 9">
            <a:extLst>
              <a:ext uri="{FF2B5EF4-FFF2-40B4-BE49-F238E27FC236}">
                <a16:creationId xmlns:a16="http://schemas.microsoft.com/office/drawing/2014/main" id="{3C956752-9C82-F447-FE5A-18FC59F5F064}"/>
              </a:ext>
            </a:extLst>
          </p:cNvPr>
          <p:cNvCxnSpPr>
            <a:cxnSpLocks/>
          </p:cNvCxnSpPr>
          <p:nvPr/>
        </p:nvCxnSpPr>
        <p:spPr>
          <a:xfrm>
            <a:off x="1723638" y="3951426"/>
            <a:ext cx="0" cy="7277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8F1D3B8-3D3C-B3ED-C6AC-AD938987EF02}"/>
              </a:ext>
            </a:extLst>
          </p:cNvPr>
          <p:cNvSpPr txBox="1"/>
          <p:nvPr/>
        </p:nvSpPr>
        <p:spPr>
          <a:xfrm>
            <a:off x="7703375" y="5214971"/>
            <a:ext cx="1313180" cy="461665"/>
          </a:xfrm>
          <a:prstGeom prst="rect">
            <a:avLst/>
          </a:prstGeom>
          <a:noFill/>
        </p:spPr>
        <p:txBody>
          <a:bodyPr wrap="none" rtlCol="0">
            <a:spAutoFit/>
          </a:bodyPr>
          <a:lstStyle/>
          <a:p>
            <a:r>
              <a:rPr lang="en-US" sz="2400" b="1" dirty="0"/>
              <a:t>PC[5] = </a:t>
            </a:r>
            <a:r>
              <a:rPr lang="en-US" sz="2400" b="1" dirty="0">
                <a:solidFill>
                  <a:srgbClr val="00B050"/>
                </a:solidFill>
              </a:rPr>
              <a:t>0</a:t>
            </a:r>
          </a:p>
        </p:txBody>
      </p:sp>
      <p:cxnSp>
        <p:nvCxnSpPr>
          <p:cNvPr id="15" name="Straight Arrow Connector 14">
            <a:extLst>
              <a:ext uri="{FF2B5EF4-FFF2-40B4-BE49-F238E27FC236}">
                <a16:creationId xmlns:a16="http://schemas.microsoft.com/office/drawing/2014/main" id="{E2C8B625-6858-4170-5F26-64AEA6C1EE83}"/>
              </a:ext>
            </a:extLst>
          </p:cNvPr>
          <p:cNvCxnSpPr>
            <a:cxnSpLocks/>
          </p:cNvCxnSpPr>
          <p:nvPr/>
        </p:nvCxnSpPr>
        <p:spPr>
          <a:xfrm>
            <a:off x="8359965" y="4487240"/>
            <a:ext cx="0" cy="7277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DD5005-E37D-80AB-B594-BA32CCC3060D}"/>
              </a:ext>
            </a:extLst>
          </p:cNvPr>
          <p:cNvSpPr txBox="1"/>
          <p:nvPr/>
        </p:nvSpPr>
        <p:spPr>
          <a:xfrm>
            <a:off x="8701547" y="4118773"/>
            <a:ext cx="2028119" cy="461665"/>
          </a:xfrm>
          <a:prstGeom prst="rect">
            <a:avLst/>
          </a:prstGeom>
          <a:noFill/>
        </p:spPr>
        <p:txBody>
          <a:bodyPr wrap="none" rtlCol="0">
            <a:spAutoFit/>
          </a:bodyPr>
          <a:lstStyle/>
          <a:p>
            <a:r>
              <a:rPr lang="en-US" sz="2400" b="1" dirty="0">
                <a:solidFill>
                  <a:srgbClr val="0070C0"/>
                </a:solidFill>
                <a:latin typeface="Courier New" panose="02070309020205020404" pitchFamily="49" charset="0"/>
                <a:cs typeface="Courier New" panose="02070309020205020404" pitchFamily="49" charset="0"/>
              </a:rPr>
              <a:t>if</a:t>
            </a:r>
            <a:r>
              <a:rPr lang="en-US" sz="2400" b="1" dirty="0">
                <a:solidFill>
                  <a:srgbClr val="FF0000"/>
                </a:solidFill>
                <a:latin typeface="Courier New" panose="02070309020205020404" pitchFamily="49" charset="0"/>
                <a:cs typeface="Courier New" panose="02070309020205020404" pitchFamily="49" charset="0"/>
              </a:rPr>
              <a:t> (</a:t>
            </a:r>
            <a:r>
              <a:rPr lang="en-US" sz="2400" b="1" dirty="0">
                <a:solidFill>
                  <a:srgbClr val="6B61B2"/>
                </a:solidFill>
                <a:latin typeface="Courier New" panose="02070309020205020404" pitchFamily="49" charset="0"/>
                <a:cs typeface="Courier New" panose="02070309020205020404" pitchFamily="49" charset="0"/>
              </a:rPr>
              <a:t>x </a:t>
            </a:r>
            <a:r>
              <a:rPr lang="en-US" sz="2400" b="1" dirty="0">
                <a:solidFill>
                  <a:srgbClr val="FF0000"/>
                </a:solidFill>
                <a:latin typeface="Courier New" panose="02070309020205020404" pitchFamily="49" charset="0"/>
                <a:cs typeface="Courier New" panose="02070309020205020404" pitchFamily="49" charset="0"/>
              </a:rPr>
              <a:t>&lt; </a:t>
            </a:r>
            <a:r>
              <a:rPr lang="en-US" sz="2400" b="1" dirty="0">
                <a:latin typeface="Courier New" panose="02070309020205020404" pitchFamily="49" charset="0"/>
                <a:cs typeface="Courier New" panose="02070309020205020404" pitchFamily="49" charset="0"/>
              </a:rPr>
              <a:t>8</a:t>
            </a:r>
            <a:r>
              <a:rPr lang="en-US" sz="2400" b="1"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7653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0" name="Rounded Rectangle 19">
            <a:extLst>
              <a:ext uri="{FF2B5EF4-FFF2-40B4-BE49-F238E27FC236}">
                <a16:creationId xmlns:a16="http://schemas.microsoft.com/office/drawing/2014/main" id="{E31B0926-E4C2-0544-D01F-3FCE2498F246}"/>
              </a:ext>
            </a:extLst>
          </p:cNvPr>
          <p:cNvSpPr/>
          <p:nvPr/>
        </p:nvSpPr>
        <p:spPr>
          <a:xfrm>
            <a:off x="3117586" y="1583633"/>
            <a:ext cx="5533103" cy="3788467"/>
          </a:xfrm>
          <a:prstGeom prst="roundRect">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5" name="TextBox 4">
            <a:extLst>
              <a:ext uri="{FF2B5EF4-FFF2-40B4-BE49-F238E27FC236}">
                <a16:creationId xmlns:a16="http://schemas.microsoft.com/office/drawing/2014/main" id="{5A4E4F07-16DF-373F-1614-A3DABEA92578}"/>
              </a:ext>
            </a:extLst>
          </p:cNvPr>
          <p:cNvSpPr txBox="1"/>
          <p:nvPr/>
        </p:nvSpPr>
        <p:spPr>
          <a:xfrm>
            <a:off x="4143399" y="1021146"/>
            <a:ext cx="3473130" cy="523220"/>
          </a:xfrm>
          <a:prstGeom prst="rect">
            <a:avLst/>
          </a:prstGeom>
          <a:noFill/>
        </p:spPr>
        <p:txBody>
          <a:bodyPr wrap="none" rtlCol="0">
            <a:spAutoFit/>
          </a:bodyPr>
          <a:lstStyle/>
          <a:p>
            <a:r>
              <a:rPr lang="en-US" sz="2800" dirty="0"/>
              <a:t>Branch Prediction Unit</a:t>
            </a:r>
          </a:p>
        </p:txBody>
      </p:sp>
      <p:sp>
        <p:nvSpPr>
          <p:cNvPr id="12" name="Rounded Rectangle 11">
            <a:extLst>
              <a:ext uri="{FF2B5EF4-FFF2-40B4-BE49-F238E27FC236}">
                <a16:creationId xmlns:a16="http://schemas.microsoft.com/office/drawing/2014/main" id="{1D1164B7-D1A3-21C0-8B01-8B1FDB64A209}"/>
              </a:ext>
            </a:extLst>
          </p:cNvPr>
          <p:cNvSpPr/>
          <p:nvPr/>
        </p:nvSpPr>
        <p:spPr>
          <a:xfrm>
            <a:off x="3325299" y="2494946"/>
            <a:ext cx="5108396" cy="711976"/>
          </a:xfrm>
          <a:prstGeom prst="roundRect">
            <a:avLst/>
          </a:prstGeom>
          <a:solidFill>
            <a:srgbClr val="979BD9"/>
          </a:solid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Branch Target Buffer (BTB)</a:t>
            </a:r>
          </a:p>
        </p:txBody>
      </p:sp>
      <p:sp>
        <p:nvSpPr>
          <p:cNvPr id="14" name="Rounded Rectangle 13">
            <a:extLst>
              <a:ext uri="{FF2B5EF4-FFF2-40B4-BE49-F238E27FC236}">
                <a16:creationId xmlns:a16="http://schemas.microsoft.com/office/drawing/2014/main" id="{0C183358-D726-7BE1-4296-599F6DB3E54C}"/>
              </a:ext>
            </a:extLst>
          </p:cNvPr>
          <p:cNvSpPr/>
          <p:nvPr/>
        </p:nvSpPr>
        <p:spPr>
          <a:xfrm>
            <a:off x="3325301" y="3868460"/>
            <a:ext cx="5108396" cy="711976"/>
          </a:xfrm>
          <a:prstGeom prst="roundRect">
            <a:avLst/>
          </a:prstGeom>
          <a:solidFill>
            <a:srgbClr val="38336C"/>
          </a:solidFill>
          <a:ln>
            <a:solidFill>
              <a:srgbClr val="38336C"/>
            </a:solidFill>
          </a:ln>
          <a:effectLst>
            <a:glow rad="1397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Conditional Branch Predictor (CBP)</a:t>
            </a:r>
          </a:p>
        </p:txBody>
      </p:sp>
      <p:pic>
        <p:nvPicPr>
          <p:cNvPr id="23" name="Graphic 22" descr="Checkmark with solid fill">
            <a:extLst>
              <a:ext uri="{FF2B5EF4-FFF2-40B4-BE49-F238E27FC236}">
                <a16:creationId xmlns:a16="http://schemas.microsoft.com/office/drawing/2014/main" id="{1D2489FA-A912-88F6-46F8-C3ABA1095A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4051" y="2590680"/>
            <a:ext cx="520508" cy="520508"/>
          </a:xfrm>
          <a:prstGeom prst="rect">
            <a:avLst/>
          </a:prstGeom>
        </p:spPr>
      </p:pic>
      <p:pic>
        <p:nvPicPr>
          <p:cNvPr id="28" name="Graphic 27" descr="Help with solid fill">
            <a:extLst>
              <a:ext uri="{FF2B5EF4-FFF2-40B4-BE49-F238E27FC236}">
                <a16:creationId xmlns:a16="http://schemas.microsoft.com/office/drawing/2014/main" id="{9AE063A8-8BC9-C2EC-5C79-16A6B203C4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89539" y="3761405"/>
            <a:ext cx="819031" cy="819031"/>
          </a:xfrm>
          <a:prstGeom prst="rect">
            <a:avLst/>
          </a:prstGeom>
        </p:spPr>
      </p:pic>
      <p:sp>
        <p:nvSpPr>
          <p:cNvPr id="29" name="TextBox 28">
            <a:extLst>
              <a:ext uri="{FF2B5EF4-FFF2-40B4-BE49-F238E27FC236}">
                <a16:creationId xmlns:a16="http://schemas.microsoft.com/office/drawing/2014/main" id="{99E00F26-C958-000D-0439-8DF97BF00300}"/>
              </a:ext>
            </a:extLst>
          </p:cNvPr>
          <p:cNvSpPr txBox="1"/>
          <p:nvPr/>
        </p:nvSpPr>
        <p:spPr>
          <a:xfrm>
            <a:off x="9508570" y="3749439"/>
            <a:ext cx="2480359" cy="830997"/>
          </a:xfrm>
          <a:prstGeom prst="rect">
            <a:avLst/>
          </a:prstGeom>
          <a:noFill/>
        </p:spPr>
        <p:txBody>
          <a:bodyPr wrap="none" rtlCol="0">
            <a:spAutoFit/>
          </a:bodyPr>
          <a:lstStyle/>
          <a:p>
            <a:r>
              <a:rPr lang="en-US" sz="2400" dirty="0"/>
              <a:t>Undocumented &amp; </a:t>
            </a:r>
          </a:p>
          <a:p>
            <a:r>
              <a:rPr lang="en-US" sz="2400" dirty="0"/>
              <a:t>Largely Unknown</a:t>
            </a:r>
          </a:p>
        </p:txBody>
      </p:sp>
      <p:sp>
        <p:nvSpPr>
          <p:cNvPr id="3" name="TextBox 2">
            <a:extLst>
              <a:ext uri="{FF2B5EF4-FFF2-40B4-BE49-F238E27FC236}">
                <a16:creationId xmlns:a16="http://schemas.microsoft.com/office/drawing/2014/main" id="{D2F3FADB-EF72-7652-1CED-981DB3180526}"/>
              </a:ext>
            </a:extLst>
          </p:cNvPr>
          <p:cNvSpPr txBox="1"/>
          <p:nvPr/>
        </p:nvSpPr>
        <p:spPr>
          <a:xfrm>
            <a:off x="718971" y="2435435"/>
            <a:ext cx="2026837" cy="830997"/>
          </a:xfrm>
          <a:prstGeom prst="rect">
            <a:avLst/>
          </a:prstGeom>
          <a:noFill/>
        </p:spPr>
        <p:txBody>
          <a:bodyPr wrap="none" rtlCol="0">
            <a:spAutoFit/>
          </a:bodyPr>
          <a:lstStyle/>
          <a:p>
            <a:pPr algn="ctr"/>
            <a:r>
              <a:rPr lang="en-US" sz="2400" dirty="0"/>
              <a:t>Predicting </a:t>
            </a:r>
          </a:p>
          <a:p>
            <a:pPr algn="ctr"/>
            <a:r>
              <a:rPr lang="en-US" sz="2400" dirty="0"/>
              <a:t>Target Address</a:t>
            </a:r>
          </a:p>
        </p:txBody>
      </p:sp>
      <p:cxnSp>
        <p:nvCxnSpPr>
          <p:cNvPr id="6" name="Straight Arrow Connector 5">
            <a:extLst>
              <a:ext uri="{FF2B5EF4-FFF2-40B4-BE49-F238E27FC236}">
                <a16:creationId xmlns:a16="http://schemas.microsoft.com/office/drawing/2014/main" id="{447DDF7A-DABB-16EE-3CE1-1FA60E2EC7E6}"/>
              </a:ext>
            </a:extLst>
          </p:cNvPr>
          <p:cNvCxnSpPr>
            <a:cxnSpLocks/>
          </p:cNvCxnSpPr>
          <p:nvPr/>
        </p:nvCxnSpPr>
        <p:spPr>
          <a:xfrm flipH="1" flipV="1">
            <a:off x="2669220" y="4218806"/>
            <a:ext cx="655396" cy="5642"/>
          </a:xfrm>
          <a:prstGeom prst="straightConnector1">
            <a:avLst/>
          </a:prstGeom>
          <a:ln w="38100">
            <a:solidFill>
              <a:srgbClr val="38336C"/>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CF534F-6A67-993E-7E34-BFB25716C471}"/>
              </a:ext>
            </a:extLst>
          </p:cNvPr>
          <p:cNvSpPr txBox="1"/>
          <p:nvPr/>
        </p:nvSpPr>
        <p:spPr>
          <a:xfrm>
            <a:off x="882029" y="3805804"/>
            <a:ext cx="1700722" cy="1077218"/>
          </a:xfrm>
          <a:prstGeom prst="rect">
            <a:avLst/>
          </a:prstGeom>
          <a:noFill/>
        </p:spPr>
        <p:txBody>
          <a:bodyPr wrap="none" rtlCol="0">
            <a:spAutoFit/>
          </a:bodyPr>
          <a:lstStyle/>
          <a:p>
            <a:pPr algn="ctr"/>
            <a:r>
              <a:rPr lang="en-US" sz="2400" dirty="0"/>
              <a:t>Predicting </a:t>
            </a:r>
          </a:p>
          <a:p>
            <a:pPr algn="ctr"/>
            <a:r>
              <a:rPr lang="en-US" sz="2400" dirty="0"/>
              <a:t>Direction</a:t>
            </a:r>
          </a:p>
          <a:p>
            <a:pPr algn="ctr"/>
            <a:r>
              <a:rPr lang="en-US" sz="1600" dirty="0"/>
              <a:t>(Taken/Not-Taken)</a:t>
            </a:r>
          </a:p>
        </p:txBody>
      </p:sp>
      <p:cxnSp>
        <p:nvCxnSpPr>
          <p:cNvPr id="4" name="Straight Arrow Connector 3">
            <a:extLst>
              <a:ext uri="{FF2B5EF4-FFF2-40B4-BE49-F238E27FC236}">
                <a16:creationId xmlns:a16="http://schemas.microsoft.com/office/drawing/2014/main" id="{E5F7A136-A412-8AEE-DE4E-6E4F7E878C6E}"/>
              </a:ext>
            </a:extLst>
          </p:cNvPr>
          <p:cNvCxnSpPr>
            <a:cxnSpLocks/>
          </p:cNvCxnSpPr>
          <p:nvPr/>
        </p:nvCxnSpPr>
        <p:spPr>
          <a:xfrm flipH="1" flipV="1">
            <a:off x="2661598" y="2850934"/>
            <a:ext cx="655396" cy="5642"/>
          </a:xfrm>
          <a:prstGeom prst="straightConnector1">
            <a:avLst/>
          </a:prstGeom>
          <a:ln w="38100">
            <a:solidFill>
              <a:srgbClr val="38336C"/>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06122EC-E6F1-9487-8F22-1D059BCC38AF}"/>
              </a:ext>
            </a:extLst>
          </p:cNvPr>
          <p:cNvSpPr>
            <a:spLocks noGrp="1"/>
          </p:cNvSpPr>
          <p:nvPr>
            <p:ph type="sldNum" sz="quarter" idx="12"/>
          </p:nvPr>
        </p:nvSpPr>
        <p:spPr/>
        <p:txBody>
          <a:bodyPr/>
          <a:lstStyle/>
          <a:p>
            <a:fld id="{EAEF51F3-7402-1E43-A52A-04D0BBC619AC}" type="slidenum">
              <a:rPr lang="en-US" smtClean="0"/>
              <a:t>4</a:t>
            </a:fld>
            <a:endParaRPr lang="en-US"/>
          </a:p>
        </p:txBody>
      </p:sp>
    </p:spTree>
    <p:extLst>
      <p:ext uri="{BB962C8B-B14F-4D97-AF65-F5344CB8AC3E}">
        <p14:creationId xmlns:p14="http://schemas.microsoft.com/office/powerpoint/2010/main" val="289673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193695" cy="646331"/>
          </a:xfrm>
          <a:prstGeom prst="rect">
            <a:avLst/>
          </a:prstGeom>
          <a:noFill/>
        </p:spPr>
        <p:txBody>
          <a:bodyPr wrap="none" rtlCol="0">
            <a:spAutoFit/>
          </a:bodyPr>
          <a:lstStyle/>
          <a:p>
            <a:r>
              <a:rPr lang="en-US" sz="3600" dirty="0">
                <a:solidFill>
                  <a:srgbClr val="38336C"/>
                </a:solidFill>
              </a:rPr>
              <a:t>Implementation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9" name="TextBox 8">
            <a:extLst>
              <a:ext uri="{FF2B5EF4-FFF2-40B4-BE49-F238E27FC236}">
                <a16:creationId xmlns:a16="http://schemas.microsoft.com/office/drawing/2014/main" id="{98367DCA-4B4C-1752-1747-B03C5DC67491}"/>
              </a:ext>
            </a:extLst>
          </p:cNvPr>
          <p:cNvSpPr txBox="1"/>
          <p:nvPr/>
        </p:nvSpPr>
        <p:spPr>
          <a:xfrm>
            <a:off x="653003" y="1428750"/>
            <a:ext cx="10585689" cy="196451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b="1" dirty="0">
                <a:solidFill>
                  <a:srgbClr val="6B61B2"/>
                </a:solidFill>
              </a:rPr>
              <a:t>LLVM compiler</a:t>
            </a:r>
          </a:p>
          <a:p>
            <a:pPr marL="342900" indent="-342900">
              <a:lnSpc>
                <a:spcPct val="150000"/>
              </a:lnSpc>
              <a:buFont typeface="Arial" panose="020B0604020202020204" pitchFamily="34" charset="0"/>
              <a:buChar char="•"/>
            </a:pPr>
            <a:endParaRPr lang="en-US" sz="2800" dirty="0"/>
          </a:p>
          <a:p>
            <a:pPr marL="342900" indent="-342900">
              <a:lnSpc>
                <a:spcPct val="150000"/>
              </a:lnSpc>
              <a:buFont typeface="Arial" panose="020B0604020202020204" pitchFamily="34" charset="0"/>
              <a:buChar char="•"/>
            </a:pPr>
            <a:r>
              <a:rPr lang="en-US" sz="2800" b="1" dirty="0">
                <a:solidFill>
                  <a:srgbClr val="6B61B2"/>
                </a:solidFill>
              </a:rPr>
              <a:t>Swivel Compiler </a:t>
            </a:r>
            <a:r>
              <a:rPr lang="en-US" sz="2800" dirty="0">
                <a:solidFill>
                  <a:srgbClr val="6B61B2"/>
                </a:solidFill>
              </a:rPr>
              <a:t>(</a:t>
            </a:r>
            <a:r>
              <a:rPr lang="en-US" sz="2800" i="0" dirty="0">
                <a:solidFill>
                  <a:srgbClr val="6B61B2"/>
                </a:solidFill>
                <a:effectLst/>
              </a:rPr>
              <a:t>WebAssembly compiler)</a:t>
            </a:r>
            <a:endParaRPr lang="en-US" sz="2800" dirty="0">
              <a:solidFill>
                <a:srgbClr val="6B61B2"/>
              </a:solidFill>
            </a:endParaRPr>
          </a:p>
        </p:txBody>
      </p:sp>
      <p:sp>
        <p:nvSpPr>
          <p:cNvPr id="2" name="Slide Number Placeholder 1">
            <a:extLst>
              <a:ext uri="{FF2B5EF4-FFF2-40B4-BE49-F238E27FC236}">
                <a16:creationId xmlns:a16="http://schemas.microsoft.com/office/drawing/2014/main" id="{545BE02E-76B4-A8B1-A0EE-CCA34A49B383}"/>
              </a:ext>
            </a:extLst>
          </p:cNvPr>
          <p:cNvSpPr>
            <a:spLocks noGrp="1"/>
          </p:cNvSpPr>
          <p:nvPr>
            <p:ph type="sldNum" sz="quarter" idx="12"/>
          </p:nvPr>
        </p:nvSpPr>
        <p:spPr/>
        <p:txBody>
          <a:bodyPr/>
          <a:lstStyle/>
          <a:p>
            <a:fld id="{EAEF51F3-7402-1E43-A52A-04D0BBC619AC}" type="slidenum">
              <a:rPr lang="en-US" smtClean="0"/>
              <a:t>40</a:t>
            </a:fld>
            <a:endParaRPr lang="en-US"/>
          </a:p>
        </p:txBody>
      </p:sp>
    </p:spTree>
    <p:extLst>
      <p:ext uri="{BB962C8B-B14F-4D97-AF65-F5344CB8AC3E}">
        <p14:creationId xmlns:p14="http://schemas.microsoft.com/office/powerpoint/2010/main" val="2951454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743910" cy="646331"/>
          </a:xfrm>
          <a:prstGeom prst="rect">
            <a:avLst/>
          </a:prstGeom>
          <a:noFill/>
        </p:spPr>
        <p:txBody>
          <a:bodyPr wrap="none" rtlCol="0">
            <a:spAutoFit/>
          </a:bodyPr>
          <a:lstStyle/>
          <a:p>
            <a:r>
              <a:rPr lang="en-US" sz="3600" dirty="0">
                <a:solidFill>
                  <a:srgbClr val="38336C"/>
                </a:solidFill>
              </a:rPr>
              <a:t>Security Evaluation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3" name="TextBox 2">
            <a:extLst>
              <a:ext uri="{FF2B5EF4-FFF2-40B4-BE49-F238E27FC236}">
                <a16:creationId xmlns:a16="http://schemas.microsoft.com/office/drawing/2014/main" id="{B50DE533-193F-00FB-B649-F3E28651338F}"/>
              </a:ext>
            </a:extLst>
          </p:cNvPr>
          <p:cNvSpPr txBox="1"/>
          <p:nvPr/>
        </p:nvSpPr>
        <p:spPr>
          <a:xfrm>
            <a:off x="412602" y="974158"/>
            <a:ext cx="8324843" cy="523220"/>
          </a:xfrm>
          <a:prstGeom prst="rect">
            <a:avLst/>
          </a:prstGeom>
          <a:noFill/>
        </p:spPr>
        <p:txBody>
          <a:bodyPr wrap="none" rtlCol="0">
            <a:spAutoFit/>
          </a:bodyPr>
          <a:lstStyle/>
          <a:p>
            <a:r>
              <a:rPr lang="en-US" sz="2800" dirty="0"/>
              <a:t>Running </a:t>
            </a:r>
            <a:r>
              <a:rPr lang="en-US" sz="2800" b="1" dirty="0"/>
              <a:t>Spectre-PHT</a:t>
            </a:r>
            <a:r>
              <a:rPr lang="en-US" sz="2800" dirty="0"/>
              <a:t> attack with and without Half&amp;Half</a:t>
            </a:r>
          </a:p>
        </p:txBody>
      </p:sp>
      <p:sp>
        <p:nvSpPr>
          <p:cNvPr id="5" name="TextBox 4">
            <a:extLst>
              <a:ext uri="{FF2B5EF4-FFF2-40B4-BE49-F238E27FC236}">
                <a16:creationId xmlns:a16="http://schemas.microsoft.com/office/drawing/2014/main" id="{AE151A0C-CBAD-69B6-3F40-BF62B5C22438}"/>
              </a:ext>
            </a:extLst>
          </p:cNvPr>
          <p:cNvSpPr txBox="1"/>
          <p:nvPr/>
        </p:nvSpPr>
        <p:spPr>
          <a:xfrm>
            <a:off x="1417668" y="3425837"/>
            <a:ext cx="9356664" cy="584775"/>
          </a:xfrm>
          <a:prstGeom prst="rect">
            <a:avLst/>
          </a:prstGeom>
          <a:noFill/>
        </p:spPr>
        <p:txBody>
          <a:bodyPr wrap="none" rtlCol="0">
            <a:spAutoFit/>
          </a:bodyPr>
          <a:lstStyle/>
          <a:p>
            <a:r>
              <a:rPr lang="en-US" sz="3200" dirty="0"/>
              <a:t>The attack </a:t>
            </a:r>
            <a:r>
              <a:rPr lang="en-US" sz="3200" u="sng" dirty="0"/>
              <a:t>is not effective</a:t>
            </a:r>
            <a:r>
              <a:rPr lang="en-US" sz="3200" dirty="0"/>
              <a:t> when </a:t>
            </a:r>
            <a:r>
              <a:rPr lang="en-US" sz="3200" b="1" dirty="0">
                <a:solidFill>
                  <a:srgbClr val="6B61B2"/>
                </a:solidFill>
              </a:rPr>
              <a:t>Half&amp;Half </a:t>
            </a:r>
            <a:r>
              <a:rPr lang="en-US" sz="3200" dirty="0"/>
              <a:t>is deployed!</a:t>
            </a:r>
          </a:p>
        </p:txBody>
      </p:sp>
      <p:sp>
        <p:nvSpPr>
          <p:cNvPr id="2" name="Slide Number Placeholder 1">
            <a:extLst>
              <a:ext uri="{FF2B5EF4-FFF2-40B4-BE49-F238E27FC236}">
                <a16:creationId xmlns:a16="http://schemas.microsoft.com/office/drawing/2014/main" id="{197D743E-AE1F-FFDE-590E-56D3793F81CA}"/>
              </a:ext>
            </a:extLst>
          </p:cNvPr>
          <p:cNvSpPr>
            <a:spLocks noGrp="1"/>
          </p:cNvSpPr>
          <p:nvPr>
            <p:ph type="sldNum" sz="quarter" idx="12"/>
          </p:nvPr>
        </p:nvSpPr>
        <p:spPr/>
        <p:txBody>
          <a:bodyPr/>
          <a:lstStyle/>
          <a:p>
            <a:fld id="{EAEF51F3-7402-1E43-A52A-04D0BBC619AC}" type="slidenum">
              <a:rPr lang="en-US" smtClean="0"/>
              <a:t>41</a:t>
            </a:fld>
            <a:endParaRPr lang="en-US"/>
          </a:p>
        </p:txBody>
      </p:sp>
    </p:spTree>
    <p:extLst>
      <p:ext uri="{BB962C8B-B14F-4D97-AF65-F5344CB8AC3E}">
        <p14:creationId xmlns:p14="http://schemas.microsoft.com/office/powerpoint/2010/main" val="127614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743910" cy="646331"/>
          </a:xfrm>
          <a:prstGeom prst="rect">
            <a:avLst/>
          </a:prstGeom>
          <a:noFill/>
        </p:spPr>
        <p:txBody>
          <a:bodyPr wrap="none" rtlCol="0">
            <a:spAutoFit/>
          </a:bodyPr>
          <a:lstStyle/>
          <a:p>
            <a:r>
              <a:rPr lang="en-US" sz="3600" dirty="0">
                <a:solidFill>
                  <a:srgbClr val="38336C"/>
                </a:solidFill>
              </a:rPr>
              <a:t>Security Evaluation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TextBox 1">
            <a:extLst>
              <a:ext uri="{FF2B5EF4-FFF2-40B4-BE49-F238E27FC236}">
                <a16:creationId xmlns:a16="http://schemas.microsoft.com/office/drawing/2014/main" id="{FF4BF659-21CA-081A-FADA-654450EC3032}"/>
              </a:ext>
            </a:extLst>
          </p:cNvPr>
          <p:cNvSpPr txBox="1"/>
          <p:nvPr/>
        </p:nvSpPr>
        <p:spPr>
          <a:xfrm>
            <a:off x="412602" y="913161"/>
            <a:ext cx="1909625" cy="461665"/>
          </a:xfrm>
          <a:prstGeom prst="rect">
            <a:avLst/>
          </a:prstGeom>
          <a:noFill/>
        </p:spPr>
        <p:txBody>
          <a:bodyPr wrap="none" rtlCol="0">
            <a:spAutoFit/>
          </a:bodyPr>
          <a:lstStyle/>
          <a:p>
            <a:r>
              <a:rPr lang="en-US" sz="2400" b="1" i="0" dirty="0">
                <a:effectLst/>
              </a:rPr>
              <a:t>Stress Testing</a:t>
            </a:r>
            <a:endParaRPr lang="en-US" sz="2400" b="1" dirty="0"/>
          </a:p>
        </p:txBody>
      </p:sp>
      <p:sp>
        <p:nvSpPr>
          <p:cNvPr id="6" name="Rounded Rectangle 5">
            <a:extLst>
              <a:ext uri="{FF2B5EF4-FFF2-40B4-BE49-F238E27FC236}">
                <a16:creationId xmlns:a16="http://schemas.microsoft.com/office/drawing/2014/main" id="{F8458A65-AA42-47A4-A06E-1FDB83C8157F}"/>
              </a:ext>
            </a:extLst>
          </p:cNvPr>
          <p:cNvSpPr/>
          <p:nvPr/>
        </p:nvSpPr>
        <p:spPr>
          <a:xfrm>
            <a:off x="1315708" y="3754465"/>
            <a:ext cx="3800475" cy="1666875"/>
          </a:xfrm>
          <a:prstGeom prst="roundRect">
            <a:avLst/>
          </a:prstGeom>
          <a:solidFill>
            <a:srgbClr val="979BD9"/>
          </a:solid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Function A</a:t>
            </a:r>
          </a:p>
          <a:p>
            <a:pPr algn="ctr"/>
            <a:r>
              <a:rPr lang="en-US" sz="2800" b="1" dirty="0"/>
              <a:t>1024 branches</a:t>
            </a:r>
          </a:p>
        </p:txBody>
      </p:sp>
      <p:sp>
        <p:nvSpPr>
          <p:cNvPr id="7" name="Rounded Rectangle 6">
            <a:extLst>
              <a:ext uri="{FF2B5EF4-FFF2-40B4-BE49-F238E27FC236}">
                <a16:creationId xmlns:a16="http://schemas.microsoft.com/office/drawing/2014/main" id="{D20958D7-46DE-107E-84DF-9DC683F3299B}"/>
              </a:ext>
            </a:extLst>
          </p:cNvPr>
          <p:cNvSpPr/>
          <p:nvPr/>
        </p:nvSpPr>
        <p:spPr>
          <a:xfrm>
            <a:off x="7135483" y="3754464"/>
            <a:ext cx="3800475" cy="1666875"/>
          </a:xfrm>
          <a:prstGeom prst="roundRect">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Function B</a:t>
            </a:r>
          </a:p>
          <a:p>
            <a:pPr algn="ctr"/>
            <a:r>
              <a:rPr lang="en-US" sz="2800" b="1" dirty="0"/>
              <a:t>Variable # of branches</a:t>
            </a:r>
          </a:p>
        </p:txBody>
      </p:sp>
      <p:sp>
        <p:nvSpPr>
          <p:cNvPr id="8" name="TextBox 7">
            <a:extLst>
              <a:ext uri="{FF2B5EF4-FFF2-40B4-BE49-F238E27FC236}">
                <a16:creationId xmlns:a16="http://schemas.microsoft.com/office/drawing/2014/main" id="{3A2489AF-A7DF-7E8D-7373-C4E28EC4276A}"/>
              </a:ext>
            </a:extLst>
          </p:cNvPr>
          <p:cNvSpPr txBox="1"/>
          <p:nvPr/>
        </p:nvSpPr>
        <p:spPr>
          <a:xfrm>
            <a:off x="2191465" y="3168751"/>
            <a:ext cx="2048959" cy="523220"/>
          </a:xfrm>
          <a:prstGeom prst="rect">
            <a:avLst/>
          </a:prstGeom>
          <a:noFill/>
        </p:spPr>
        <p:txBody>
          <a:bodyPr wrap="none" rtlCol="0">
            <a:spAutoFit/>
          </a:bodyPr>
          <a:lstStyle/>
          <a:p>
            <a:r>
              <a:rPr lang="en-US" sz="2800" b="1" dirty="0"/>
              <a:t>Benign Code</a:t>
            </a:r>
          </a:p>
        </p:txBody>
      </p:sp>
      <p:sp>
        <p:nvSpPr>
          <p:cNvPr id="9" name="TextBox 8">
            <a:extLst>
              <a:ext uri="{FF2B5EF4-FFF2-40B4-BE49-F238E27FC236}">
                <a16:creationId xmlns:a16="http://schemas.microsoft.com/office/drawing/2014/main" id="{D2DB39AB-617F-6A34-C0A5-3AFA9D211EFB}"/>
              </a:ext>
            </a:extLst>
          </p:cNvPr>
          <p:cNvSpPr txBox="1"/>
          <p:nvPr/>
        </p:nvSpPr>
        <p:spPr>
          <a:xfrm>
            <a:off x="7806858" y="3168751"/>
            <a:ext cx="2457724" cy="523220"/>
          </a:xfrm>
          <a:prstGeom prst="rect">
            <a:avLst/>
          </a:prstGeom>
          <a:noFill/>
        </p:spPr>
        <p:txBody>
          <a:bodyPr wrap="none" rtlCol="0">
            <a:spAutoFit/>
          </a:bodyPr>
          <a:lstStyle/>
          <a:p>
            <a:r>
              <a:rPr lang="en-US" sz="2800" b="1" dirty="0"/>
              <a:t>Malicious Code</a:t>
            </a:r>
          </a:p>
        </p:txBody>
      </p:sp>
      <p:sp>
        <p:nvSpPr>
          <p:cNvPr id="3" name="Slide Number Placeholder 2">
            <a:extLst>
              <a:ext uri="{FF2B5EF4-FFF2-40B4-BE49-F238E27FC236}">
                <a16:creationId xmlns:a16="http://schemas.microsoft.com/office/drawing/2014/main" id="{22FD94AE-2E5A-E070-819D-BA6F46DFC841}"/>
              </a:ext>
            </a:extLst>
          </p:cNvPr>
          <p:cNvSpPr>
            <a:spLocks noGrp="1"/>
          </p:cNvSpPr>
          <p:nvPr>
            <p:ph type="sldNum" sz="quarter" idx="12"/>
          </p:nvPr>
        </p:nvSpPr>
        <p:spPr/>
        <p:txBody>
          <a:bodyPr/>
          <a:lstStyle/>
          <a:p>
            <a:fld id="{EAEF51F3-7402-1E43-A52A-04D0BBC619AC}" type="slidenum">
              <a:rPr lang="en-US" smtClean="0"/>
              <a:t>42</a:t>
            </a:fld>
            <a:endParaRPr lang="en-US"/>
          </a:p>
        </p:txBody>
      </p:sp>
      <p:pic>
        <p:nvPicPr>
          <p:cNvPr id="5" name="Graphic 4" descr="Devil face outline with solid fill">
            <a:extLst>
              <a:ext uri="{FF2B5EF4-FFF2-40B4-BE49-F238E27FC236}">
                <a16:creationId xmlns:a16="http://schemas.microsoft.com/office/drawing/2014/main" id="{F33B1480-65A9-144C-DE27-0F196E9ED1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0600" y="2225814"/>
            <a:ext cx="1005429" cy="1005429"/>
          </a:xfrm>
          <a:prstGeom prst="rect">
            <a:avLst/>
          </a:prstGeom>
        </p:spPr>
      </p:pic>
      <p:pic>
        <p:nvPicPr>
          <p:cNvPr id="10" name="Graphic 9" descr="Key with solid fill">
            <a:extLst>
              <a:ext uri="{FF2B5EF4-FFF2-40B4-BE49-F238E27FC236}">
                <a16:creationId xmlns:a16="http://schemas.microsoft.com/office/drawing/2014/main" id="{EFFF579B-A524-667A-3BD4-6E6F9C606B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11515" y="1924099"/>
            <a:ext cx="1608857" cy="1608857"/>
          </a:xfrm>
          <a:prstGeom prst="rect">
            <a:avLst/>
          </a:prstGeom>
        </p:spPr>
      </p:pic>
      <p:sp>
        <p:nvSpPr>
          <p:cNvPr id="12" name="Circular Arrow 11">
            <a:extLst>
              <a:ext uri="{FF2B5EF4-FFF2-40B4-BE49-F238E27FC236}">
                <a16:creationId xmlns:a16="http://schemas.microsoft.com/office/drawing/2014/main" id="{E02D63CE-4082-30F2-1B00-D4E55EB35FAF}"/>
              </a:ext>
            </a:extLst>
          </p:cNvPr>
          <p:cNvSpPr/>
          <p:nvPr/>
        </p:nvSpPr>
        <p:spPr>
          <a:xfrm flipH="1">
            <a:off x="4460474" y="2062301"/>
            <a:ext cx="3552260" cy="2261726"/>
          </a:xfrm>
          <a:prstGeom prst="circularArrow">
            <a:avLst>
              <a:gd name="adj1" fmla="val 3295"/>
              <a:gd name="adj2" fmla="val 495047"/>
              <a:gd name="adj3" fmla="val 20392192"/>
              <a:gd name="adj4" fmla="val 11724863"/>
              <a:gd name="adj5" fmla="val 620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Graphic 12" descr="Devil face outline with solid fill">
            <a:extLst>
              <a:ext uri="{FF2B5EF4-FFF2-40B4-BE49-F238E27FC236}">
                <a16:creationId xmlns:a16="http://schemas.microsoft.com/office/drawing/2014/main" id="{32376C24-0504-5C31-9591-5C63F3D9AB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960605" y="1570609"/>
            <a:ext cx="551997" cy="551997"/>
          </a:xfrm>
          <a:prstGeom prst="rect">
            <a:avLst/>
          </a:prstGeom>
        </p:spPr>
      </p:pic>
    </p:spTree>
    <p:extLst>
      <p:ext uri="{BB962C8B-B14F-4D97-AF65-F5344CB8AC3E}">
        <p14:creationId xmlns:p14="http://schemas.microsoft.com/office/powerpoint/2010/main" val="7794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743910" cy="646331"/>
          </a:xfrm>
          <a:prstGeom prst="rect">
            <a:avLst/>
          </a:prstGeom>
          <a:noFill/>
        </p:spPr>
        <p:txBody>
          <a:bodyPr wrap="none" rtlCol="0">
            <a:spAutoFit/>
          </a:bodyPr>
          <a:lstStyle/>
          <a:p>
            <a:r>
              <a:rPr lang="en-US" sz="3600" dirty="0">
                <a:solidFill>
                  <a:srgbClr val="38336C"/>
                </a:solidFill>
              </a:rPr>
              <a:t>Security Evaluation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TextBox 1">
            <a:extLst>
              <a:ext uri="{FF2B5EF4-FFF2-40B4-BE49-F238E27FC236}">
                <a16:creationId xmlns:a16="http://schemas.microsoft.com/office/drawing/2014/main" id="{FF4BF659-21CA-081A-FADA-654450EC3032}"/>
              </a:ext>
            </a:extLst>
          </p:cNvPr>
          <p:cNvSpPr txBox="1"/>
          <p:nvPr/>
        </p:nvSpPr>
        <p:spPr>
          <a:xfrm>
            <a:off x="412602" y="913161"/>
            <a:ext cx="1909625" cy="461665"/>
          </a:xfrm>
          <a:prstGeom prst="rect">
            <a:avLst/>
          </a:prstGeom>
          <a:noFill/>
        </p:spPr>
        <p:txBody>
          <a:bodyPr wrap="none" rtlCol="0">
            <a:spAutoFit/>
          </a:bodyPr>
          <a:lstStyle/>
          <a:p>
            <a:r>
              <a:rPr lang="en-US" sz="2400" b="1" i="0" dirty="0">
                <a:effectLst/>
              </a:rPr>
              <a:t>Stress Testing</a:t>
            </a:r>
            <a:endParaRPr lang="en-US" sz="2400" b="1" dirty="0"/>
          </a:p>
        </p:txBody>
      </p:sp>
      <p:sp>
        <p:nvSpPr>
          <p:cNvPr id="16" name="Rounded Rectangle 15">
            <a:extLst>
              <a:ext uri="{FF2B5EF4-FFF2-40B4-BE49-F238E27FC236}">
                <a16:creationId xmlns:a16="http://schemas.microsoft.com/office/drawing/2014/main" id="{5498546F-219A-815D-D3B1-1BD05300865E}"/>
              </a:ext>
            </a:extLst>
          </p:cNvPr>
          <p:cNvSpPr/>
          <p:nvPr/>
        </p:nvSpPr>
        <p:spPr>
          <a:xfrm>
            <a:off x="6629186" y="2217006"/>
            <a:ext cx="4609506" cy="3464561"/>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7" name="TextBox 16">
            <a:extLst>
              <a:ext uri="{FF2B5EF4-FFF2-40B4-BE49-F238E27FC236}">
                <a16:creationId xmlns:a16="http://schemas.microsoft.com/office/drawing/2014/main" id="{EE49A9B9-DC3C-F6EA-AB55-09CCE9AEBF03}"/>
              </a:ext>
            </a:extLst>
          </p:cNvPr>
          <p:cNvSpPr txBox="1"/>
          <p:nvPr/>
        </p:nvSpPr>
        <p:spPr>
          <a:xfrm>
            <a:off x="6831644" y="2429857"/>
            <a:ext cx="2031325" cy="3046988"/>
          </a:xfrm>
          <a:prstGeom prst="rect">
            <a:avLst/>
          </a:prstGeom>
          <a:noFill/>
        </p:spPr>
        <p:txBody>
          <a:bodyPr wrap="none" rtlCol="0">
            <a:spAutoFit/>
          </a:bodyPr>
          <a:lstStyle/>
          <a:p>
            <a:r>
              <a:rPr lang="en-US" sz="3200" dirty="0">
                <a:solidFill>
                  <a:schemeClr val="tx1">
                    <a:lumMod val="75000"/>
                    <a:lumOff val="25000"/>
                  </a:schemeClr>
                </a:solidFill>
              </a:rPr>
              <a:t>loop {</a:t>
            </a: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r>
              <a:rPr lang="en-US" sz="3200" dirty="0">
                <a:solidFill>
                  <a:schemeClr val="tx1">
                    <a:lumMod val="75000"/>
                    <a:lumOff val="25000"/>
                  </a:schemeClr>
                </a:solidFill>
              </a:rPr>
              <a:t>		</a:t>
            </a:r>
          </a:p>
          <a:p>
            <a:endParaRPr lang="en-US" sz="3200" dirty="0">
              <a:solidFill>
                <a:schemeClr val="tx1">
                  <a:lumMod val="75000"/>
                  <a:lumOff val="25000"/>
                </a:schemeClr>
              </a:solidFill>
            </a:endParaRPr>
          </a:p>
          <a:p>
            <a:r>
              <a:rPr lang="en-US" sz="3200" dirty="0">
                <a:solidFill>
                  <a:schemeClr val="tx1">
                    <a:lumMod val="75000"/>
                    <a:lumOff val="25000"/>
                  </a:schemeClr>
                </a:solidFill>
              </a:rPr>
              <a:t>}</a:t>
            </a:r>
          </a:p>
        </p:txBody>
      </p:sp>
      <p:sp>
        <p:nvSpPr>
          <p:cNvPr id="20" name="Rounded Rectangle 19">
            <a:extLst>
              <a:ext uri="{FF2B5EF4-FFF2-40B4-BE49-F238E27FC236}">
                <a16:creationId xmlns:a16="http://schemas.microsoft.com/office/drawing/2014/main" id="{784832B4-58CF-450D-2742-5A6CFE3080EE}"/>
              </a:ext>
            </a:extLst>
          </p:cNvPr>
          <p:cNvSpPr/>
          <p:nvPr/>
        </p:nvSpPr>
        <p:spPr>
          <a:xfrm>
            <a:off x="7736368" y="3242993"/>
            <a:ext cx="2419054" cy="626301"/>
          </a:xfrm>
          <a:prstGeom prst="roundRect">
            <a:avLst/>
          </a:prstGeom>
          <a:solidFill>
            <a:srgbClr val="397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Function A</a:t>
            </a:r>
          </a:p>
        </p:txBody>
      </p:sp>
      <p:sp>
        <p:nvSpPr>
          <p:cNvPr id="3" name="Rounded Rectangle 2">
            <a:extLst>
              <a:ext uri="{FF2B5EF4-FFF2-40B4-BE49-F238E27FC236}">
                <a16:creationId xmlns:a16="http://schemas.microsoft.com/office/drawing/2014/main" id="{964BFB5F-6D28-F5C8-88FE-07553E1B89E8}"/>
              </a:ext>
            </a:extLst>
          </p:cNvPr>
          <p:cNvSpPr/>
          <p:nvPr/>
        </p:nvSpPr>
        <p:spPr>
          <a:xfrm>
            <a:off x="7736368" y="4014692"/>
            <a:ext cx="2906470" cy="626301"/>
          </a:xfrm>
          <a:prstGeom prst="roundRect">
            <a:avLst/>
          </a:prstGeom>
          <a:solidFill>
            <a:srgbClr val="E06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Function B(N)</a:t>
            </a:r>
          </a:p>
        </p:txBody>
      </p:sp>
      <p:sp>
        <p:nvSpPr>
          <p:cNvPr id="5" name="Rounded Rectangle 4">
            <a:extLst>
              <a:ext uri="{FF2B5EF4-FFF2-40B4-BE49-F238E27FC236}">
                <a16:creationId xmlns:a16="http://schemas.microsoft.com/office/drawing/2014/main" id="{AFE9F3E0-10C3-81DE-AB3D-8932A4710D5F}"/>
              </a:ext>
            </a:extLst>
          </p:cNvPr>
          <p:cNvSpPr/>
          <p:nvPr/>
        </p:nvSpPr>
        <p:spPr>
          <a:xfrm>
            <a:off x="1346704" y="2217006"/>
            <a:ext cx="4609506" cy="2423987"/>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TextBox 10">
            <a:extLst>
              <a:ext uri="{FF2B5EF4-FFF2-40B4-BE49-F238E27FC236}">
                <a16:creationId xmlns:a16="http://schemas.microsoft.com/office/drawing/2014/main" id="{CD9B0410-172F-E3FC-0ED5-18FF22339236}"/>
              </a:ext>
            </a:extLst>
          </p:cNvPr>
          <p:cNvSpPr txBox="1"/>
          <p:nvPr/>
        </p:nvSpPr>
        <p:spPr>
          <a:xfrm>
            <a:off x="1549162" y="2429857"/>
            <a:ext cx="1151277" cy="2062103"/>
          </a:xfrm>
          <a:prstGeom prst="rect">
            <a:avLst/>
          </a:prstGeom>
          <a:noFill/>
        </p:spPr>
        <p:txBody>
          <a:bodyPr wrap="none" rtlCol="0">
            <a:spAutoFit/>
          </a:bodyPr>
          <a:lstStyle/>
          <a:p>
            <a:r>
              <a:rPr lang="en-US" sz="3200" dirty="0">
                <a:solidFill>
                  <a:schemeClr val="tx1">
                    <a:lumMod val="75000"/>
                    <a:lumOff val="25000"/>
                  </a:schemeClr>
                </a:solidFill>
              </a:rPr>
              <a:t>loop {</a:t>
            </a:r>
          </a:p>
          <a:p>
            <a:endParaRPr lang="en-US" sz="3200" dirty="0">
              <a:solidFill>
                <a:schemeClr val="tx1">
                  <a:lumMod val="75000"/>
                  <a:lumOff val="25000"/>
                </a:schemeClr>
              </a:solidFill>
            </a:endParaRPr>
          </a:p>
          <a:p>
            <a:r>
              <a:rPr lang="en-US" sz="3200" dirty="0">
                <a:solidFill>
                  <a:schemeClr val="tx1">
                    <a:lumMod val="75000"/>
                    <a:lumOff val="25000"/>
                  </a:schemeClr>
                </a:solidFill>
              </a:rPr>
              <a:t>	</a:t>
            </a:r>
          </a:p>
          <a:p>
            <a:r>
              <a:rPr lang="en-US" sz="3200" dirty="0">
                <a:solidFill>
                  <a:schemeClr val="tx1">
                    <a:lumMod val="75000"/>
                    <a:lumOff val="25000"/>
                  </a:schemeClr>
                </a:solidFill>
              </a:rPr>
              <a:t>}</a:t>
            </a:r>
          </a:p>
        </p:txBody>
      </p:sp>
      <p:sp>
        <p:nvSpPr>
          <p:cNvPr id="12" name="Rounded Rectangle 11">
            <a:extLst>
              <a:ext uri="{FF2B5EF4-FFF2-40B4-BE49-F238E27FC236}">
                <a16:creationId xmlns:a16="http://schemas.microsoft.com/office/drawing/2014/main" id="{2E3418B6-21B1-6EBE-E1A2-257BD648EF59}"/>
              </a:ext>
            </a:extLst>
          </p:cNvPr>
          <p:cNvSpPr/>
          <p:nvPr/>
        </p:nvSpPr>
        <p:spPr>
          <a:xfrm>
            <a:off x="2453886" y="3147743"/>
            <a:ext cx="2419054" cy="626301"/>
          </a:xfrm>
          <a:prstGeom prst="roundRect">
            <a:avLst/>
          </a:prstGeom>
          <a:solidFill>
            <a:srgbClr val="397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Function A</a:t>
            </a:r>
          </a:p>
        </p:txBody>
      </p:sp>
      <p:sp>
        <p:nvSpPr>
          <p:cNvPr id="14" name="TextBox 13">
            <a:extLst>
              <a:ext uri="{FF2B5EF4-FFF2-40B4-BE49-F238E27FC236}">
                <a16:creationId xmlns:a16="http://schemas.microsoft.com/office/drawing/2014/main" id="{CFE29C3F-D977-DD5A-D4B9-1D96838B5251}"/>
              </a:ext>
            </a:extLst>
          </p:cNvPr>
          <p:cNvSpPr txBox="1"/>
          <p:nvPr/>
        </p:nvSpPr>
        <p:spPr>
          <a:xfrm>
            <a:off x="1549162" y="1704031"/>
            <a:ext cx="1311578" cy="461665"/>
          </a:xfrm>
          <a:prstGeom prst="rect">
            <a:avLst/>
          </a:prstGeom>
          <a:noFill/>
        </p:spPr>
        <p:txBody>
          <a:bodyPr wrap="none" rtlCol="0">
            <a:spAutoFit/>
          </a:bodyPr>
          <a:lstStyle/>
          <a:p>
            <a:r>
              <a:rPr lang="en-US" sz="2400" dirty="0"/>
              <a:t>Baseline:</a:t>
            </a:r>
          </a:p>
        </p:txBody>
      </p:sp>
      <p:sp>
        <p:nvSpPr>
          <p:cNvPr id="15" name="TextBox 14">
            <a:extLst>
              <a:ext uri="{FF2B5EF4-FFF2-40B4-BE49-F238E27FC236}">
                <a16:creationId xmlns:a16="http://schemas.microsoft.com/office/drawing/2014/main" id="{BC55069D-6348-262F-0BAC-396927387358}"/>
              </a:ext>
            </a:extLst>
          </p:cNvPr>
          <p:cNvSpPr txBox="1"/>
          <p:nvPr/>
        </p:nvSpPr>
        <p:spPr>
          <a:xfrm>
            <a:off x="6925280" y="1704030"/>
            <a:ext cx="1622175" cy="461665"/>
          </a:xfrm>
          <a:prstGeom prst="rect">
            <a:avLst/>
          </a:prstGeom>
          <a:noFill/>
        </p:spPr>
        <p:txBody>
          <a:bodyPr wrap="none" rtlCol="0">
            <a:spAutoFit/>
          </a:bodyPr>
          <a:lstStyle/>
          <a:p>
            <a:r>
              <a:rPr lang="en-US" sz="2400" dirty="0"/>
              <a:t>Actual Test:</a:t>
            </a:r>
          </a:p>
        </p:txBody>
      </p:sp>
      <p:sp>
        <p:nvSpPr>
          <p:cNvPr id="22" name="TextBox 21">
            <a:extLst>
              <a:ext uri="{FF2B5EF4-FFF2-40B4-BE49-F238E27FC236}">
                <a16:creationId xmlns:a16="http://schemas.microsoft.com/office/drawing/2014/main" id="{3C27F190-7ECA-91B2-5529-719AB64E38C5}"/>
              </a:ext>
            </a:extLst>
          </p:cNvPr>
          <p:cNvSpPr txBox="1"/>
          <p:nvPr/>
        </p:nvSpPr>
        <p:spPr>
          <a:xfrm>
            <a:off x="6831644" y="5730161"/>
            <a:ext cx="4000967" cy="400110"/>
          </a:xfrm>
          <a:prstGeom prst="rect">
            <a:avLst/>
          </a:prstGeom>
          <a:noFill/>
        </p:spPr>
        <p:txBody>
          <a:bodyPr wrap="none" rtlCol="0">
            <a:spAutoFit/>
          </a:bodyPr>
          <a:lstStyle/>
          <a:p>
            <a:r>
              <a:rPr lang="en-US" sz="2000" dirty="0"/>
              <a:t>N: number of branches in Function B</a:t>
            </a:r>
          </a:p>
        </p:txBody>
      </p:sp>
      <p:sp>
        <p:nvSpPr>
          <p:cNvPr id="6" name="Slide Number Placeholder 5">
            <a:extLst>
              <a:ext uri="{FF2B5EF4-FFF2-40B4-BE49-F238E27FC236}">
                <a16:creationId xmlns:a16="http://schemas.microsoft.com/office/drawing/2014/main" id="{76CACD3E-45DD-EC65-D3BB-49BC976D7404}"/>
              </a:ext>
            </a:extLst>
          </p:cNvPr>
          <p:cNvSpPr>
            <a:spLocks noGrp="1"/>
          </p:cNvSpPr>
          <p:nvPr>
            <p:ph type="sldNum" sz="quarter" idx="12"/>
          </p:nvPr>
        </p:nvSpPr>
        <p:spPr/>
        <p:txBody>
          <a:bodyPr/>
          <a:lstStyle/>
          <a:p>
            <a:fld id="{EAEF51F3-7402-1E43-A52A-04D0BBC619AC}" type="slidenum">
              <a:rPr lang="en-US" smtClean="0"/>
              <a:t>43</a:t>
            </a:fld>
            <a:endParaRPr lang="en-US"/>
          </a:p>
        </p:txBody>
      </p:sp>
      <p:pic>
        <p:nvPicPr>
          <p:cNvPr id="7" name="Graphic 6" descr="Devil face outline with solid fill">
            <a:extLst>
              <a:ext uri="{FF2B5EF4-FFF2-40B4-BE49-F238E27FC236}">
                <a16:creationId xmlns:a16="http://schemas.microsoft.com/office/drawing/2014/main" id="{E5EF8D47-3A59-D898-03F5-974381564C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0514" y="4085463"/>
            <a:ext cx="523115" cy="523115"/>
          </a:xfrm>
          <a:prstGeom prst="rect">
            <a:avLst/>
          </a:prstGeom>
        </p:spPr>
      </p:pic>
    </p:spTree>
    <p:extLst>
      <p:ext uri="{BB962C8B-B14F-4D97-AF65-F5344CB8AC3E}">
        <p14:creationId xmlns:p14="http://schemas.microsoft.com/office/powerpoint/2010/main" val="34024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3" grpId="0" animBg="1"/>
      <p:bldP spid="15"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743910" cy="646331"/>
          </a:xfrm>
          <a:prstGeom prst="rect">
            <a:avLst/>
          </a:prstGeom>
          <a:noFill/>
        </p:spPr>
        <p:txBody>
          <a:bodyPr wrap="none" rtlCol="0">
            <a:spAutoFit/>
          </a:bodyPr>
          <a:lstStyle/>
          <a:p>
            <a:r>
              <a:rPr lang="en-US" sz="3600" dirty="0">
                <a:solidFill>
                  <a:srgbClr val="38336C"/>
                </a:solidFill>
              </a:rPr>
              <a:t>Security Evaluation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TextBox 1">
            <a:extLst>
              <a:ext uri="{FF2B5EF4-FFF2-40B4-BE49-F238E27FC236}">
                <a16:creationId xmlns:a16="http://schemas.microsoft.com/office/drawing/2014/main" id="{FF4BF659-21CA-081A-FADA-654450EC3032}"/>
              </a:ext>
            </a:extLst>
          </p:cNvPr>
          <p:cNvSpPr txBox="1"/>
          <p:nvPr/>
        </p:nvSpPr>
        <p:spPr>
          <a:xfrm>
            <a:off x="412602" y="913161"/>
            <a:ext cx="1909625" cy="461665"/>
          </a:xfrm>
          <a:prstGeom prst="rect">
            <a:avLst/>
          </a:prstGeom>
          <a:noFill/>
        </p:spPr>
        <p:txBody>
          <a:bodyPr wrap="none" rtlCol="0">
            <a:spAutoFit/>
          </a:bodyPr>
          <a:lstStyle/>
          <a:p>
            <a:r>
              <a:rPr lang="en-US" sz="2400" b="1" i="0" dirty="0">
                <a:effectLst/>
              </a:rPr>
              <a:t>Stress Testing</a:t>
            </a:r>
            <a:endParaRPr lang="en-US" sz="2400" b="1" dirty="0"/>
          </a:p>
        </p:txBody>
      </p:sp>
      <p:grpSp>
        <p:nvGrpSpPr>
          <p:cNvPr id="10" name="Group 9">
            <a:extLst>
              <a:ext uri="{FF2B5EF4-FFF2-40B4-BE49-F238E27FC236}">
                <a16:creationId xmlns:a16="http://schemas.microsoft.com/office/drawing/2014/main" id="{072A8139-330F-69DD-AEE3-81535E72D092}"/>
              </a:ext>
            </a:extLst>
          </p:cNvPr>
          <p:cNvGrpSpPr/>
          <p:nvPr/>
        </p:nvGrpSpPr>
        <p:grpSpPr>
          <a:xfrm>
            <a:off x="5470902" y="2285319"/>
            <a:ext cx="6268427" cy="3077095"/>
            <a:chOff x="6096000" y="2619856"/>
            <a:chExt cx="4991100" cy="2209800"/>
          </a:xfrm>
        </p:grpSpPr>
        <p:pic>
          <p:nvPicPr>
            <p:cNvPr id="7" name="Picture 6">
              <a:extLst>
                <a:ext uri="{FF2B5EF4-FFF2-40B4-BE49-F238E27FC236}">
                  <a16:creationId xmlns:a16="http://schemas.microsoft.com/office/drawing/2014/main" id="{564B0D0E-0309-EEDC-0C33-8B403406F2AF}"/>
                </a:ext>
              </a:extLst>
            </p:cNvPr>
            <p:cNvPicPr>
              <a:picLocks noChangeAspect="1"/>
            </p:cNvPicPr>
            <p:nvPr/>
          </p:nvPicPr>
          <p:blipFill>
            <a:blip r:embed="rId4"/>
            <a:stretch>
              <a:fillRect/>
            </a:stretch>
          </p:blipFill>
          <p:spPr>
            <a:xfrm>
              <a:off x="6096000" y="2619856"/>
              <a:ext cx="4991100" cy="2209800"/>
            </a:xfrm>
            <a:prstGeom prst="rect">
              <a:avLst/>
            </a:prstGeom>
          </p:spPr>
        </p:pic>
        <p:sp>
          <p:nvSpPr>
            <p:cNvPr id="6" name="Rectangle 5">
              <a:extLst>
                <a:ext uri="{FF2B5EF4-FFF2-40B4-BE49-F238E27FC236}">
                  <a16:creationId xmlns:a16="http://schemas.microsoft.com/office/drawing/2014/main" id="{62218A8A-A818-52C7-427F-40779F6B03D4}"/>
                </a:ext>
              </a:extLst>
            </p:cNvPr>
            <p:cNvSpPr/>
            <p:nvPr/>
          </p:nvSpPr>
          <p:spPr>
            <a:xfrm>
              <a:off x="7973825" y="3222780"/>
              <a:ext cx="2717622" cy="876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CCAE34C-945A-248E-E1D4-3B0EA5D2433D}"/>
                </a:ext>
              </a:extLst>
            </p:cNvPr>
            <p:cNvSpPr/>
            <p:nvPr/>
          </p:nvSpPr>
          <p:spPr>
            <a:xfrm>
              <a:off x="7288558" y="4028476"/>
              <a:ext cx="1318312" cy="7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4B9639F-6B1D-3E5D-0B45-2980BA0E6435}"/>
              </a:ext>
            </a:extLst>
          </p:cNvPr>
          <p:cNvSpPr txBox="1"/>
          <p:nvPr/>
        </p:nvSpPr>
        <p:spPr>
          <a:xfrm>
            <a:off x="8605115" y="2967335"/>
            <a:ext cx="2573140" cy="461665"/>
          </a:xfrm>
          <a:prstGeom prst="rect">
            <a:avLst/>
          </a:prstGeom>
          <a:noFill/>
        </p:spPr>
        <p:txBody>
          <a:bodyPr wrap="none" rtlCol="0">
            <a:spAutoFit/>
          </a:bodyPr>
          <a:lstStyle/>
          <a:p>
            <a:r>
              <a:rPr lang="en-US" sz="2400" b="1" dirty="0">
                <a:solidFill>
                  <a:srgbClr val="FF7F00"/>
                </a:solidFill>
              </a:rPr>
              <a:t>Without Half&amp;Half</a:t>
            </a:r>
          </a:p>
        </p:txBody>
      </p:sp>
      <p:sp>
        <p:nvSpPr>
          <p:cNvPr id="5" name="Slide Number Placeholder 4">
            <a:extLst>
              <a:ext uri="{FF2B5EF4-FFF2-40B4-BE49-F238E27FC236}">
                <a16:creationId xmlns:a16="http://schemas.microsoft.com/office/drawing/2014/main" id="{8114DFD5-27F9-7302-F327-32242DFCD651}"/>
              </a:ext>
            </a:extLst>
          </p:cNvPr>
          <p:cNvSpPr>
            <a:spLocks noGrp="1"/>
          </p:cNvSpPr>
          <p:nvPr>
            <p:ph type="sldNum" sz="quarter" idx="12"/>
          </p:nvPr>
        </p:nvSpPr>
        <p:spPr/>
        <p:txBody>
          <a:bodyPr/>
          <a:lstStyle/>
          <a:p>
            <a:fld id="{EAEF51F3-7402-1E43-A52A-04D0BBC619AC}" type="slidenum">
              <a:rPr lang="en-US" smtClean="0"/>
              <a:t>44</a:t>
            </a:fld>
            <a:endParaRPr lang="en-US"/>
          </a:p>
        </p:txBody>
      </p:sp>
      <p:sp>
        <p:nvSpPr>
          <p:cNvPr id="11" name="Rounded Rectangle 10">
            <a:extLst>
              <a:ext uri="{FF2B5EF4-FFF2-40B4-BE49-F238E27FC236}">
                <a16:creationId xmlns:a16="http://schemas.microsoft.com/office/drawing/2014/main" id="{199EED86-5531-840D-5393-938B86AD724E}"/>
              </a:ext>
            </a:extLst>
          </p:cNvPr>
          <p:cNvSpPr/>
          <p:nvPr/>
        </p:nvSpPr>
        <p:spPr>
          <a:xfrm>
            <a:off x="412602" y="2273942"/>
            <a:ext cx="4609506" cy="3464561"/>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2" name="TextBox 11">
            <a:extLst>
              <a:ext uri="{FF2B5EF4-FFF2-40B4-BE49-F238E27FC236}">
                <a16:creationId xmlns:a16="http://schemas.microsoft.com/office/drawing/2014/main" id="{833FFEF7-5FDD-E8E7-912A-1CBB680F82C9}"/>
              </a:ext>
            </a:extLst>
          </p:cNvPr>
          <p:cNvSpPr txBox="1"/>
          <p:nvPr/>
        </p:nvSpPr>
        <p:spPr>
          <a:xfrm>
            <a:off x="615060" y="2486793"/>
            <a:ext cx="2031325" cy="3046988"/>
          </a:xfrm>
          <a:prstGeom prst="rect">
            <a:avLst/>
          </a:prstGeom>
          <a:noFill/>
        </p:spPr>
        <p:txBody>
          <a:bodyPr wrap="none" rtlCol="0">
            <a:spAutoFit/>
          </a:bodyPr>
          <a:lstStyle/>
          <a:p>
            <a:r>
              <a:rPr lang="en-US" sz="3200" dirty="0">
                <a:solidFill>
                  <a:schemeClr val="tx1">
                    <a:lumMod val="75000"/>
                    <a:lumOff val="25000"/>
                  </a:schemeClr>
                </a:solidFill>
              </a:rPr>
              <a:t>loop {</a:t>
            </a: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r>
              <a:rPr lang="en-US" sz="3200" dirty="0">
                <a:solidFill>
                  <a:schemeClr val="tx1">
                    <a:lumMod val="75000"/>
                    <a:lumOff val="25000"/>
                  </a:schemeClr>
                </a:solidFill>
              </a:rPr>
              <a:t>		</a:t>
            </a:r>
          </a:p>
          <a:p>
            <a:endParaRPr lang="en-US" sz="3200" dirty="0">
              <a:solidFill>
                <a:schemeClr val="tx1">
                  <a:lumMod val="75000"/>
                  <a:lumOff val="25000"/>
                </a:schemeClr>
              </a:solidFill>
            </a:endParaRPr>
          </a:p>
          <a:p>
            <a:r>
              <a:rPr lang="en-US" sz="3200" dirty="0">
                <a:solidFill>
                  <a:schemeClr val="tx1">
                    <a:lumMod val="75000"/>
                    <a:lumOff val="25000"/>
                  </a:schemeClr>
                </a:solidFill>
              </a:rPr>
              <a:t>}</a:t>
            </a:r>
          </a:p>
        </p:txBody>
      </p:sp>
      <p:sp>
        <p:nvSpPr>
          <p:cNvPr id="13" name="Rounded Rectangle 12">
            <a:extLst>
              <a:ext uri="{FF2B5EF4-FFF2-40B4-BE49-F238E27FC236}">
                <a16:creationId xmlns:a16="http://schemas.microsoft.com/office/drawing/2014/main" id="{37841310-C740-FF60-9CD8-753DD0C9387E}"/>
              </a:ext>
            </a:extLst>
          </p:cNvPr>
          <p:cNvSpPr/>
          <p:nvPr/>
        </p:nvSpPr>
        <p:spPr>
          <a:xfrm>
            <a:off x="1519784" y="3299929"/>
            <a:ext cx="2419054" cy="626301"/>
          </a:xfrm>
          <a:prstGeom prst="roundRect">
            <a:avLst/>
          </a:prstGeom>
          <a:solidFill>
            <a:srgbClr val="397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Function A</a:t>
            </a:r>
          </a:p>
        </p:txBody>
      </p:sp>
      <p:sp>
        <p:nvSpPr>
          <p:cNvPr id="14" name="Rounded Rectangle 13">
            <a:extLst>
              <a:ext uri="{FF2B5EF4-FFF2-40B4-BE49-F238E27FC236}">
                <a16:creationId xmlns:a16="http://schemas.microsoft.com/office/drawing/2014/main" id="{7291A220-B770-3046-8B4D-F1A54D113362}"/>
              </a:ext>
            </a:extLst>
          </p:cNvPr>
          <p:cNvSpPr/>
          <p:nvPr/>
        </p:nvSpPr>
        <p:spPr>
          <a:xfrm>
            <a:off x="1519784" y="4071628"/>
            <a:ext cx="2906470" cy="626301"/>
          </a:xfrm>
          <a:prstGeom prst="roundRect">
            <a:avLst/>
          </a:prstGeom>
          <a:solidFill>
            <a:srgbClr val="E06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Function B(N)</a:t>
            </a:r>
          </a:p>
        </p:txBody>
      </p:sp>
      <p:sp>
        <p:nvSpPr>
          <p:cNvPr id="19" name="TextBox 18">
            <a:extLst>
              <a:ext uri="{FF2B5EF4-FFF2-40B4-BE49-F238E27FC236}">
                <a16:creationId xmlns:a16="http://schemas.microsoft.com/office/drawing/2014/main" id="{4B17DFEB-1ED5-8167-66CC-2B80C1C70AA0}"/>
              </a:ext>
            </a:extLst>
          </p:cNvPr>
          <p:cNvSpPr txBox="1"/>
          <p:nvPr/>
        </p:nvSpPr>
        <p:spPr>
          <a:xfrm>
            <a:off x="708696" y="1760966"/>
            <a:ext cx="1622175" cy="461665"/>
          </a:xfrm>
          <a:prstGeom prst="rect">
            <a:avLst/>
          </a:prstGeom>
          <a:noFill/>
        </p:spPr>
        <p:txBody>
          <a:bodyPr wrap="none" rtlCol="0">
            <a:spAutoFit/>
          </a:bodyPr>
          <a:lstStyle/>
          <a:p>
            <a:r>
              <a:rPr lang="en-US" sz="2400" dirty="0"/>
              <a:t>Actual Test:</a:t>
            </a:r>
          </a:p>
        </p:txBody>
      </p:sp>
      <p:sp>
        <p:nvSpPr>
          <p:cNvPr id="21" name="TextBox 20">
            <a:extLst>
              <a:ext uri="{FF2B5EF4-FFF2-40B4-BE49-F238E27FC236}">
                <a16:creationId xmlns:a16="http://schemas.microsoft.com/office/drawing/2014/main" id="{F0FEB598-04F7-9C3F-2E73-521571F7CF24}"/>
              </a:ext>
            </a:extLst>
          </p:cNvPr>
          <p:cNvSpPr txBox="1"/>
          <p:nvPr/>
        </p:nvSpPr>
        <p:spPr>
          <a:xfrm>
            <a:off x="615060" y="5787097"/>
            <a:ext cx="4000967" cy="400110"/>
          </a:xfrm>
          <a:prstGeom prst="rect">
            <a:avLst/>
          </a:prstGeom>
          <a:noFill/>
        </p:spPr>
        <p:txBody>
          <a:bodyPr wrap="none" rtlCol="0">
            <a:spAutoFit/>
          </a:bodyPr>
          <a:lstStyle/>
          <a:p>
            <a:r>
              <a:rPr lang="en-US" sz="2000" dirty="0"/>
              <a:t>N: number of branches in Function B</a:t>
            </a:r>
          </a:p>
        </p:txBody>
      </p:sp>
      <p:pic>
        <p:nvPicPr>
          <p:cNvPr id="23" name="Graphic 22" descr="Devil face outline with solid fill">
            <a:extLst>
              <a:ext uri="{FF2B5EF4-FFF2-40B4-BE49-F238E27FC236}">
                <a16:creationId xmlns:a16="http://schemas.microsoft.com/office/drawing/2014/main" id="{38279883-0D33-3C09-5C25-E439893CCD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3930" y="4142399"/>
            <a:ext cx="523115" cy="523115"/>
          </a:xfrm>
          <a:prstGeom prst="rect">
            <a:avLst/>
          </a:prstGeom>
        </p:spPr>
      </p:pic>
    </p:spTree>
    <p:extLst>
      <p:ext uri="{BB962C8B-B14F-4D97-AF65-F5344CB8AC3E}">
        <p14:creationId xmlns:p14="http://schemas.microsoft.com/office/powerpoint/2010/main" val="211960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3743910" cy="646331"/>
          </a:xfrm>
          <a:prstGeom prst="rect">
            <a:avLst/>
          </a:prstGeom>
          <a:noFill/>
        </p:spPr>
        <p:txBody>
          <a:bodyPr wrap="none" rtlCol="0">
            <a:spAutoFit/>
          </a:bodyPr>
          <a:lstStyle/>
          <a:p>
            <a:r>
              <a:rPr lang="en-US" sz="3600" dirty="0">
                <a:solidFill>
                  <a:srgbClr val="38336C"/>
                </a:solidFill>
              </a:rPr>
              <a:t>Security Evaluation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TextBox 1">
            <a:extLst>
              <a:ext uri="{FF2B5EF4-FFF2-40B4-BE49-F238E27FC236}">
                <a16:creationId xmlns:a16="http://schemas.microsoft.com/office/drawing/2014/main" id="{FF4BF659-21CA-081A-FADA-654450EC3032}"/>
              </a:ext>
            </a:extLst>
          </p:cNvPr>
          <p:cNvSpPr txBox="1"/>
          <p:nvPr/>
        </p:nvSpPr>
        <p:spPr>
          <a:xfrm>
            <a:off x="412602" y="913161"/>
            <a:ext cx="1909625" cy="461665"/>
          </a:xfrm>
          <a:prstGeom prst="rect">
            <a:avLst/>
          </a:prstGeom>
          <a:noFill/>
        </p:spPr>
        <p:txBody>
          <a:bodyPr wrap="none" rtlCol="0">
            <a:spAutoFit/>
          </a:bodyPr>
          <a:lstStyle/>
          <a:p>
            <a:r>
              <a:rPr lang="en-US" sz="2400" b="1" i="0" dirty="0">
                <a:effectLst/>
              </a:rPr>
              <a:t>Stress Testing</a:t>
            </a:r>
            <a:endParaRPr lang="en-US" sz="2400" b="1" dirty="0"/>
          </a:p>
        </p:txBody>
      </p:sp>
      <p:pic>
        <p:nvPicPr>
          <p:cNvPr id="7" name="Picture 6">
            <a:extLst>
              <a:ext uri="{FF2B5EF4-FFF2-40B4-BE49-F238E27FC236}">
                <a16:creationId xmlns:a16="http://schemas.microsoft.com/office/drawing/2014/main" id="{564B0D0E-0309-EEDC-0C33-8B403406F2AF}"/>
              </a:ext>
            </a:extLst>
          </p:cNvPr>
          <p:cNvPicPr>
            <a:picLocks noChangeAspect="1"/>
          </p:cNvPicPr>
          <p:nvPr/>
        </p:nvPicPr>
        <p:blipFill>
          <a:blip r:embed="rId4"/>
          <a:stretch>
            <a:fillRect/>
          </a:stretch>
        </p:blipFill>
        <p:spPr>
          <a:xfrm>
            <a:off x="5328517" y="2285318"/>
            <a:ext cx="6410812" cy="3077095"/>
          </a:xfrm>
          <a:prstGeom prst="rect">
            <a:avLst/>
          </a:prstGeom>
        </p:spPr>
      </p:pic>
      <p:sp>
        <p:nvSpPr>
          <p:cNvPr id="5" name="Rectangle 4">
            <a:extLst>
              <a:ext uri="{FF2B5EF4-FFF2-40B4-BE49-F238E27FC236}">
                <a16:creationId xmlns:a16="http://schemas.microsoft.com/office/drawing/2014/main" id="{64B1CCDF-2608-E6F8-9BC8-DBACFF266A47}"/>
              </a:ext>
            </a:extLst>
          </p:cNvPr>
          <p:cNvSpPr/>
          <p:nvPr/>
        </p:nvSpPr>
        <p:spPr>
          <a:xfrm>
            <a:off x="7687159" y="3098454"/>
            <a:ext cx="3597579" cy="104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4B9639F-6B1D-3E5D-0B45-2980BA0E6435}"/>
              </a:ext>
            </a:extLst>
          </p:cNvPr>
          <p:cNvSpPr txBox="1"/>
          <p:nvPr/>
        </p:nvSpPr>
        <p:spPr>
          <a:xfrm>
            <a:off x="8367693" y="3775389"/>
            <a:ext cx="2236510" cy="461665"/>
          </a:xfrm>
          <a:prstGeom prst="rect">
            <a:avLst/>
          </a:prstGeom>
          <a:noFill/>
        </p:spPr>
        <p:txBody>
          <a:bodyPr wrap="none" rtlCol="0">
            <a:spAutoFit/>
          </a:bodyPr>
          <a:lstStyle/>
          <a:p>
            <a:r>
              <a:rPr lang="en-US" sz="2400" b="1" dirty="0">
                <a:solidFill>
                  <a:srgbClr val="00B050"/>
                </a:solidFill>
              </a:rPr>
              <a:t>With Half&amp;Half!</a:t>
            </a:r>
          </a:p>
        </p:txBody>
      </p:sp>
      <p:sp>
        <p:nvSpPr>
          <p:cNvPr id="6" name="Slide Number Placeholder 5">
            <a:extLst>
              <a:ext uri="{FF2B5EF4-FFF2-40B4-BE49-F238E27FC236}">
                <a16:creationId xmlns:a16="http://schemas.microsoft.com/office/drawing/2014/main" id="{9ACB7652-31D6-6E94-93A6-DB8C8EF027C3}"/>
              </a:ext>
            </a:extLst>
          </p:cNvPr>
          <p:cNvSpPr>
            <a:spLocks noGrp="1"/>
          </p:cNvSpPr>
          <p:nvPr>
            <p:ph type="sldNum" sz="quarter" idx="12"/>
          </p:nvPr>
        </p:nvSpPr>
        <p:spPr/>
        <p:txBody>
          <a:bodyPr/>
          <a:lstStyle/>
          <a:p>
            <a:fld id="{EAEF51F3-7402-1E43-A52A-04D0BBC619AC}" type="slidenum">
              <a:rPr lang="en-US" smtClean="0"/>
              <a:t>45</a:t>
            </a:fld>
            <a:endParaRPr lang="en-US"/>
          </a:p>
        </p:txBody>
      </p:sp>
      <p:sp>
        <p:nvSpPr>
          <p:cNvPr id="8" name="Rounded Rectangle 7">
            <a:extLst>
              <a:ext uri="{FF2B5EF4-FFF2-40B4-BE49-F238E27FC236}">
                <a16:creationId xmlns:a16="http://schemas.microsoft.com/office/drawing/2014/main" id="{4EF15E5C-37ED-DB5F-43AA-1E7E402C5E3E}"/>
              </a:ext>
            </a:extLst>
          </p:cNvPr>
          <p:cNvSpPr/>
          <p:nvPr/>
        </p:nvSpPr>
        <p:spPr>
          <a:xfrm>
            <a:off x="412602" y="2273942"/>
            <a:ext cx="4609506" cy="3464561"/>
          </a:xfrm>
          <a:prstGeom prst="roundRect">
            <a:avLst/>
          </a:prstGeom>
          <a:solidFill>
            <a:srgbClr val="979BD9">
              <a:alpha val="43529"/>
            </a:srgbClr>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a:extLst>
              <a:ext uri="{FF2B5EF4-FFF2-40B4-BE49-F238E27FC236}">
                <a16:creationId xmlns:a16="http://schemas.microsoft.com/office/drawing/2014/main" id="{9E94FB65-144F-33CA-EC2A-08093130FFDD}"/>
              </a:ext>
            </a:extLst>
          </p:cNvPr>
          <p:cNvSpPr txBox="1"/>
          <p:nvPr/>
        </p:nvSpPr>
        <p:spPr>
          <a:xfrm>
            <a:off x="615060" y="2486793"/>
            <a:ext cx="2031325" cy="3046988"/>
          </a:xfrm>
          <a:prstGeom prst="rect">
            <a:avLst/>
          </a:prstGeom>
          <a:noFill/>
        </p:spPr>
        <p:txBody>
          <a:bodyPr wrap="none" rtlCol="0">
            <a:spAutoFit/>
          </a:bodyPr>
          <a:lstStyle/>
          <a:p>
            <a:r>
              <a:rPr lang="en-US" sz="3200" dirty="0">
                <a:solidFill>
                  <a:schemeClr val="tx1">
                    <a:lumMod val="75000"/>
                    <a:lumOff val="25000"/>
                  </a:schemeClr>
                </a:solidFill>
              </a:rPr>
              <a:t>loop {</a:t>
            </a: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r>
              <a:rPr lang="en-US" sz="3200" dirty="0">
                <a:solidFill>
                  <a:schemeClr val="tx1">
                    <a:lumMod val="75000"/>
                    <a:lumOff val="25000"/>
                  </a:schemeClr>
                </a:solidFill>
              </a:rPr>
              <a:t>		</a:t>
            </a:r>
          </a:p>
          <a:p>
            <a:endParaRPr lang="en-US" sz="3200" dirty="0">
              <a:solidFill>
                <a:schemeClr val="tx1">
                  <a:lumMod val="75000"/>
                  <a:lumOff val="25000"/>
                </a:schemeClr>
              </a:solidFill>
            </a:endParaRPr>
          </a:p>
          <a:p>
            <a:r>
              <a:rPr lang="en-US" sz="3200" dirty="0">
                <a:solidFill>
                  <a:schemeClr val="tx1">
                    <a:lumMod val="75000"/>
                    <a:lumOff val="25000"/>
                  </a:schemeClr>
                </a:solidFill>
              </a:rPr>
              <a:t>}</a:t>
            </a:r>
          </a:p>
        </p:txBody>
      </p:sp>
      <p:sp>
        <p:nvSpPr>
          <p:cNvPr id="11" name="Rounded Rectangle 10">
            <a:extLst>
              <a:ext uri="{FF2B5EF4-FFF2-40B4-BE49-F238E27FC236}">
                <a16:creationId xmlns:a16="http://schemas.microsoft.com/office/drawing/2014/main" id="{3C3897F6-6E63-3C35-7E11-961A63BE10A0}"/>
              </a:ext>
            </a:extLst>
          </p:cNvPr>
          <p:cNvSpPr/>
          <p:nvPr/>
        </p:nvSpPr>
        <p:spPr>
          <a:xfrm>
            <a:off x="1519784" y="3299929"/>
            <a:ext cx="2419054" cy="626301"/>
          </a:xfrm>
          <a:prstGeom prst="roundRect">
            <a:avLst/>
          </a:prstGeom>
          <a:solidFill>
            <a:srgbClr val="397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Function A</a:t>
            </a:r>
          </a:p>
        </p:txBody>
      </p:sp>
      <p:sp>
        <p:nvSpPr>
          <p:cNvPr id="12" name="Rounded Rectangle 11">
            <a:extLst>
              <a:ext uri="{FF2B5EF4-FFF2-40B4-BE49-F238E27FC236}">
                <a16:creationId xmlns:a16="http://schemas.microsoft.com/office/drawing/2014/main" id="{8707F42A-F98B-2187-0499-D823B66F6AF1}"/>
              </a:ext>
            </a:extLst>
          </p:cNvPr>
          <p:cNvSpPr/>
          <p:nvPr/>
        </p:nvSpPr>
        <p:spPr>
          <a:xfrm>
            <a:off x="1519784" y="4071628"/>
            <a:ext cx="2906470" cy="626301"/>
          </a:xfrm>
          <a:prstGeom prst="roundRect">
            <a:avLst/>
          </a:prstGeom>
          <a:solidFill>
            <a:srgbClr val="E06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Function B(N)</a:t>
            </a:r>
          </a:p>
        </p:txBody>
      </p:sp>
      <p:sp>
        <p:nvSpPr>
          <p:cNvPr id="13" name="TextBox 12">
            <a:extLst>
              <a:ext uri="{FF2B5EF4-FFF2-40B4-BE49-F238E27FC236}">
                <a16:creationId xmlns:a16="http://schemas.microsoft.com/office/drawing/2014/main" id="{354073FB-E74D-F035-534F-85CAD62CAAEC}"/>
              </a:ext>
            </a:extLst>
          </p:cNvPr>
          <p:cNvSpPr txBox="1"/>
          <p:nvPr/>
        </p:nvSpPr>
        <p:spPr>
          <a:xfrm>
            <a:off x="708696" y="1760966"/>
            <a:ext cx="1622175" cy="461665"/>
          </a:xfrm>
          <a:prstGeom prst="rect">
            <a:avLst/>
          </a:prstGeom>
          <a:noFill/>
        </p:spPr>
        <p:txBody>
          <a:bodyPr wrap="none" rtlCol="0">
            <a:spAutoFit/>
          </a:bodyPr>
          <a:lstStyle/>
          <a:p>
            <a:r>
              <a:rPr lang="en-US" sz="2400" dirty="0"/>
              <a:t>Actual Test:</a:t>
            </a:r>
          </a:p>
        </p:txBody>
      </p:sp>
      <p:sp>
        <p:nvSpPr>
          <p:cNvPr id="14" name="TextBox 13">
            <a:extLst>
              <a:ext uri="{FF2B5EF4-FFF2-40B4-BE49-F238E27FC236}">
                <a16:creationId xmlns:a16="http://schemas.microsoft.com/office/drawing/2014/main" id="{68A9C5BE-4CFD-97AA-1579-7E538BFC0136}"/>
              </a:ext>
            </a:extLst>
          </p:cNvPr>
          <p:cNvSpPr txBox="1"/>
          <p:nvPr/>
        </p:nvSpPr>
        <p:spPr>
          <a:xfrm>
            <a:off x="615060" y="5787097"/>
            <a:ext cx="4000967" cy="400110"/>
          </a:xfrm>
          <a:prstGeom prst="rect">
            <a:avLst/>
          </a:prstGeom>
          <a:noFill/>
        </p:spPr>
        <p:txBody>
          <a:bodyPr wrap="none" rtlCol="0">
            <a:spAutoFit/>
          </a:bodyPr>
          <a:lstStyle/>
          <a:p>
            <a:r>
              <a:rPr lang="en-US" sz="2000" dirty="0"/>
              <a:t>N: number of branches in Function B</a:t>
            </a:r>
          </a:p>
        </p:txBody>
      </p:sp>
      <p:pic>
        <p:nvPicPr>
          <p:cNvPr id="19" name="Graphic 18" descr="Devil face outline with solid fill">
            <a:extLst>
              <a:ext uri="{FF2B5EF4-FFF2-40B4-BE49-F238E27FC236}">
                <a16:creationId xmlns:a16="http://schemas.microsoft.com/office/drawing/2014/main" id="{95E27266-CFAB-0417-4D35-052388CFA6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3930" y="4142399"/>
            <a:ext cx="523115" cy="523115"/>
          </a:xfrm>
          <a:prstGeom prst="rect">
            <a:avLst/>
          </a:prstGeom>
        </p:spPr>
      </p:pic>
    </p:spTree>
    <p:extLst>
      <p:ext uri="{BB962C8B-B14F-4D97-AF65-F5344CB8AC3E}">
        <p14:creationId xmlns:p14="http://schemas.microsoft.com/office/powerpoint/2010/main" val="3059727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4648324" cy="646331"/>
          </a:xfrm>
          <a:prstGeom prst="rect">
            <a:avLst/>
          </a:prstGeom>
          <a:noFill/>
        </p:spPr>
        <p:txBody>
          <a:bodyPr wrap="none" rtlCol="0">
            <a:spAutoFit/>
          </a:bodyPr>
          <a:lstStyle/>
          <a:p>
            <a:r>
              <a:rPr lang="en-US" sz="3600" dirty="0">
                <a:solidFill>
                  <a:srgbClr val="38336C"/>
                </a:solidFill>
              </a:rPr>
              <a:t>Performance Evaluation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TextBox 1">
            <a:extLst>
              <a:ext uri="{FF2B5EF4-FFF2-40B4-BE49-F238E27FC236}">
                <a16:creationId xmlns:a16="http://schemas.microsoft.com/office/drawing/2014/main" id="{FF4BF659-21CA-081A-FADA-654450EC3032}"/>
              </a:ext>
            </a:extLst>
          </p:cNvPr>
          <p:cNvSpPr txBox="1"/>
          <p:nvPr/>
        </p:nvSpPr>
        <p:spPr>
          <a:xfrm>
            <a:off x="412602" y="913161"/>
            <a:ext cx="2197205" cy="461665"/>
          </a:xfrm>
          <a:prstGeom prst="rect">
            <a:avLst/>
          </a:prstGeom>
          <a:noFill/>
        </p:spPr>
        <p:txBody>
          <a:bodyPr wrap="none" rtlCol="0">
            <a:spAutoFit/>
          </a:bodyPr>
          <a:lstStyle/>
          <a:p>
            <a:r>
              <a:rPr lang="en-US" sz="2400" b="1" i="0" dirty="0">
                <a:effectLst/>
              </a:rPr>
              <a:t>Swivel compiler</a:t>
            </a:r>
            <a:endParaRPr lang="en-US" sz="2400" dirty="0"/>
          </a:p>
        </p:txBody>
      </p:sp>
      <p:sp>
        <p:nvSpPr>
          <p:cNvPr id="9" name="TextBox 8">
            <a:extLst>
              <a:ext uri="{FF2B5EF4-FFF2-40B4-BE49-F238E27FC236}">
                <a16:creationId xmlns:a16="http://schemas.microsoft.com/office/drawing/2014/main" id="{2A7ED013-F1F5-6D70-1E32-496DCA1F1AEE}"/>
              </a:ext>
            </a:extLst>
          </p:cNvPr>
          <p:cNvSpPr txBox="1"/>
          <p:nvPr/>
        </p:nvSpPr>
        <p:spPr>
          <a:xfrm>
            <a:off x="4407427" y="5944839"/>
            <a:ext cx="3377143" cy="400110"/>
          </a:xfrm>
          <a:prstGeom prst="rect">
            <a:avLst/>
          </a:prstGeom>
          <a:noFill/>
        </p:spPr>
        <p:txBody>
          <a:bodyPr wrap="none" rtlCol="0">
            <a:spAutoFit/>
          </a:bodyPr>
          <a:lstStyle/>
          <a:p>
            <a:r>
              <a:rPr lang="en-US" sz="2000" dirty="0"/>
              <a:t>SPEC 2006 Benchmark (C, C++)</a:t>
            </a:r>
          </a:p>
        </p:txBody>
      </p:sp>
      <p:graphicFrame>
        <p:nvGraphicFramePr>
          <p:cNvPr id="3" name="Table 5">
            <a:extLst>
              <a:ext uri="{FF2B5EF4-FFF2-40B4-BE49-F238E27FC236}">
                <a16:creationId xmlns:a16="http://schemas.microsoft.com/office/drawing/2014/main" id="{D0D0517B-DF72-6E9D-8EB9-8D0E45906EF6}"/>
              </a:ext>
            </a:extLst>
          </p:cNvPr>
          <p:cNvGraphicFramePr>
            <a:graphicFrameLocks noGrp="1"/>
          </p:cNvGraphicFramePr>
          <p:nvPr>
            <p:extLst>
              <p:ext uri="{D42A27DB-BD31-4B8C-83A1-F6EECF244321}">
                <p14:modId xmlns:p14="http://schemas.microsoft.com/office/powerpoint/2010/main" val="2281646886"/>
              </p:ext>
            </p:extLst>
          </p:nvPr>
        </p:nvGraphicFramePr>
        <p:xfrm>
          <a:off x="3950275" y="2323886"/>
          <a:ext cx="7174952" cy="1148428"/>
        </p:xfrm>
        <a:graphic>
          <a:graphicData uri="http://schemas.openxmlformats.org/drawingml/2006/table">
            <a:tbl>
              <a:tblPr bandRow="1">
                <a:tableStyleId>{5C22544A-7EE6-4342-B048-85BDC9FD1C3A}</a:tableStyleId>
              </a:tblPr>
              <a:tblGrid>
                <a:gridCol w="4743596">
                  <a:extLst>
                    <a:ext uri="{9D8B030D-6E8A-4147-A177-3AD203B41FA5}">
                      <a16:colId xmlns:a16="http://schemas.microsoft.com/office/drawing/2014/main" val="3632896242"/>
                    </a:ext>
                  </a:extLst>
                </a:gridCol>
                <a:gridCol w="2431356">
                  <a:extLst>
                    <a:ext uri="{9D8B030D-6E8A-4147-A177-3AD203B41FA5}">
                      <a16:colId xmlns:a16="http://schemas.microsoft.com/office/drawing/2014/main" val="1941213541"/>
                    </a:ext>
                  </a:extLst>
                </a:gridCol>
              </a:tblGrid>
              <a:tr h="589652">
                <a:tc>
                  <a:txBody>
                    <a:bodyPr/>
                    <a:lstStyle/>
                    <a:p>
                      <a:r>
                        <a:rPr lang="en-US" sz="2400" dirty="0">
                          <a:solidFill>
                            <a:schemeClr val="bg1"/>
                          </a:solidFill>
                        </a:rPr>
                        <a:t>Swivel SFI (BTB, RSB) + Half&amp;Half</a:t>
                      </a:r>
                    </a:p>
                  </a:txBody>
                  <a:tcPr>
                    <a:solidFill>
                      <a:srgbClr val="377510"/>
                    </a:solidFill>
                  </a:tcPr>
                </a:tc>
                <a:tc>
                  <a:txBody>
                    <a:bodyPr/>
                    <a:lstStyle/>
                    <a:p>
                      <a:pPr algn="ctr"/>
                      <a:r>
                        <a:rPr lang="en-US" sz="2400" dirty="0">
                          <a:solidFill>
                            <a:schemeClr val="bg1"/>
                          </a:solidFill>
                        </a:rPr>
                        <a:t>4.05%</a:t>
                      </a:r>
                    </a:p>
                  </a:txBody>
                  <a:tcPr>
                    <a:solidFill>
                      <a:srgbClr val="377510"/>
                    </a:solidFill>
                  </a:tcPr>
                </a:tc>
                <a:extLst>
                  <a:ext uri="{0D108BD9-81ED-4DB2-BD59-A6C34878D82A}">
                    <a16:rowId xmlns:a16="http://schemas.microsoft.com/office/drawing/2014/main" val="2225065022"/>
                  </a:ext>
                </a:extLst>
              </a:tr>
              <a:tr h="558776">
                <a:tc>
                  <a:txBody>
                    <a:bodyPr/>
                    <a:lstStyle/>
                    <a:p>
                      <a:r>
                        <a:rPr lang="en-US" sz="2400" dirty="0">
                          <a:solidFill>
                            <a:schemeClr val="bg1"/>
                          </a:solidFill>
                        </a:rPr>
                        <a:t>Swivel SFI (BTB, RSB, CBP)</a:t>
                      </a:r>
                    </a:p>
                  </a:txBody>
                  <a:tcPr>
                    <a:solidFill>
                      <a:srgbClr val="E06024"/>
                    </a:solidFill>
                  </a:tcPr>
                </a:tc>
                <a:tc>
                  <a:txBody>
                    <a:bodyPr/>
                    <a:lstStyle/>
                    <a:p>
                      <a:pPr algn="ctr"/>
                      <a:r>
                        <a:rPr lang="en-US" sz="2400" dirty="0">
                          <a:solidFill>
                            <a:schemeClr val="bg1"/>
                          </a:solidFill>
                        </a:rPr>
                        <a:t>59.79%</a:t>
                      </a:r>
                    </a:p>
                  </a:txBody>
                  <a:tcPr>
                    <a:solidFill>
                      <a:srgbClr val="E06024"/>
                    </a:solidFill>
                  </a:tcPr>
                </a:tc>
                <a:extLst>
                  <a:ext uri="{0D108BD9-81ED-4DB2-BD59-A6C34878D82A}">
                    <a16:rowId xmlns:a16="http://schemas.microsoft.com/office/drawing/2014/main" val="118361301"/>
                  </a:ext>
                </a:extLst>
              </a:tr>
            </a:tbl>
          </a:graphicData>
        </a:graphic>
      </p:graphicFrame>
      <p:sp>
        <p:nvSpPr>
          <p:cNvPr id="6" name="TextBox 5">
            <a:extLst>
              <a:ext uri="{FF2B5EF4-FFF2-40B4-BE49-F238E27FC236}">
                <a16:creationId xmlns:a16="http://schemas.microsoft.com/office/drawing/2014/main" id="{C070C477-4AED-36D4-AD13-D1FBFADEE618}"/>
              </a:ext>
            </a:extLst>
          </p:cNvPr>
          <p:cNvSpPr txBox="1"/>
          <p:nvPr/>
        </p:nvSpPr>
        <p:spPr>
          <a:xfrm>
            <a:off x="9007285" y="1912375"/>
            <a:ext cx="1978298" cy="400110"/>
          </a:xfrm>
          <a:prstGeom prst="rect">
            <a:avLst/>
          </a:prstGeom>
          <a:noFill/>
        </p:spPr>
        <p:txBody>
          <a:bodyPr wrap="none" rtlCol="0">
            <a:spAutoFit/>
          </a:bodyPr>
          <a:lstStyle/>
          <a:p>
            <a:r>
              <a:rPr lang="en-US" sz="2000" b="1" dirty="0"/>
              <a:t>Geometric Mean</a:t>
            </a:r>
          </a:p>
        </p:txBody>
      </p:sp>
      <p:pic>
        <p:nvPicPr>
          <p:cNvPr id="11" name="Picture 10">
            <a:extLst>
              <a:ext uri="{FF2B5EF4-FFF2-40B4-BE49-F238E27FC236}">
                <a16:creationId xmlns:a16="http://schemas.microsoft.com/office/drawing/2014/main" id="{2D451D24-DFE0-9806-08F9-0612AF70BE47}"/>
              </a:ext>
            </a:extLst>
          </p:cNvPr>
          <p:cNvPicPr>
            <a:picLocks noChangeAspect="1"/>
          </p:cNvPicPr>
          <p:nvPr/>
        </p:nvPicPr>
        <p:blipFill>
          <a:blip r:embed="rId4"/>
          <a:stretch>
            <a:fillRect/>
          </a:stretch>
        </p:blipFill>
        <p:spPr>
          <a:xfrm>
            <a:off x="1013314" y="3359765"/>
            <a:ext cx="10165371" cy="2585074"/>
          </a:xfrm>
          <a:prstGeom prst="rect">
            <a:avLst/>
          </a:prstGeom>
        </p:spPr>
      </p:pic>
      <p:sp>
        <p:nvSpPr>
          <p:cNvPr id="12" name="Slide Number Placeholder 11">
            <a:extLst>
              <a:ext uri="{FF2B5EF4-FFF2-40B4-BE49-F238E27FC236}">
                <a16:creationId xmlns:a16="http://schemas.microsoft.com/office/drawing/2014/main" id="{7EB7142E-E17E-185B-DB7E-DCA755231A55}"/>
              </a:ext>
            </a:extLst>
          </p:cNvPr>
          <p:cNvSpPr>
            <a:spLocks noGrp="1"/>
          </p:cNvSpPr>
          <p:nvPr>
            <p:ph type="sldNum" sz="quarter" idx="12"/>
          </p:nvPr>
        </p:nvSpPr>
        <p:spPr/>
        <p:txBody>
          <a:bodyPr/>
          <a:lstStyle/>
          <a:p>
            <a:fld id="{EAEF51F3-7402-1E43-A52A-04D0BBC619AC}" type="slidenum">
              <a:rPr lang="en-US" smtClean="0"/>
              <a:t>46</a:t>
            </a:fld>
            <a:endParaRPr lang="en-US"/>
          </a:p>
        </p:txBody>
      </p:sp>
    </p:spTree>
    <p:extLst>
      <p:ext uri="{BB962C8B-B14F-4D97-AF65-F5344CB8AC3E}">
        <p14:creationId xmlns:p14="http://schemas.microsoft.com/office/powerpoint/2010/main" val="809998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266830"/>
            <a:ext cx="4648324" cy="646331"/>
          </a:xfrm>
          <a:prstGeom prst="rect">
            <a:avLst/>
          </a:prstGeom>
          <a:noFill/>
        </p:spPr>
        <p:txBody>
          <a:bodyPr wrap="none" rtlCol="0">
            <a:spAutoFit/>
          </a:bodyPr>
          <a:lstStyle/>
          <a:p>
            <a:r>
              <a:rPr lang="en-US" sz="3600" dirty="0">
                <a:solidFill>
                  <a:srgbClr val="38336C"/>
                </a:solidFill>
              </a:rPr>
              <a:t>Performance Evaluation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TextBox 1">
            <a:extLst>
              <a:ext uri="{FF2B5EF4-FFF2-40B4-BE49-F238E27FC236}">
                <a16:creationId xmlns:a16="http://schemas.microsoft.com/office/drawing/2014/main" id="{FF4BF659-21CA-081A-FADA-654450EC3032}"/>
              </a:ext>
            </a:extLst>
          </p:cNvPr>
          <p:cNvSpPr txBox="1"/>
          <p:nvPr/>
        </p:nvSpPr>
        <p:spPr>
          <a:xfrm>
            <a:off x="412602" y="913161"/>
            <a:ext cx="2132443" cy="461665"/>
          </a:xfrm>
          <a:prstGeom prst="rect">
            <a:avLst/>
          </a:prstGeom>
          <a:noFill/>
        </p:spPr>
        <p:txBody>
          <a:bodyPr wrap="none" rtlCol="0">
            <a:spAutoFit/>
          </a:bodyPr>
          <a:lstStyle/>
          <a:p>
            <a:r>
              <a:rPr lang="en-US" sz="2400" b="1" i="0" dirty="0">
                <a:effectLst/>
              </a:rPr>
              <a:t>LLVM compiler</a:t>
            </a:r>
            <a:r>
              <a:rPr lang="en-US" sz="2400" b="0" i="0" dirty="0">
                <a:effectLst/>
              </a:rPr>
              <a:t> </a:t>
            </a:r>
            <a:endParaRPr lang="en-US" sz="2400" dirty="0"/>
          </a:p>
        </p:txBody>
      </p:sp>
      <p:sp>
        <p:nvSpPr>
          <p:cNvPr id="9" name="TextBox 8">
            <a:extLst>
              <a:ext uri="{FF2B5EF4-FFF2-40B4-BE49-F238E27FC236}">
                <a16:creationId xmlns:a16="http://schemas.microsoft.com/office/drawing/2014/main" id="{2A7ED013-F1F5-6D70-1E32-496DCA1F1AEE}"/>
              </a:ext>
            </a:extLst>
          </p:cNvPr>
          <p:cNvSpPr txBox="1"/>
          <p:nvPr/>
        </p:nvSpPr>
        <p:spPr>
          <a:xfrm>
            <a:off x="4402249" y="5919576"/>
            <a:ext cx="3377143" cy="400110"/>
          </a:xfrm>
          <a:prstGeom prst="rect">
            <a:avLst/>
          </a:prstGeom>
          <a:noFill/>
        </p:spPr>
        <p:txBody>
          <a:bodyPr wrap="none" rtlCol="0">
            <a:spAutoFit/>
          </a:bodyPr>
          <a:lstStyle/>
          <a:p>
            <a:r>
              <a:rPr lang="en-US" sz="2000" dirty="0"/>
              <a:t>SPEC 2006 Benchmark (C, C++)</a:t>
            </a:r>
          </a:p>
        </p:txBody>
      </p:sp>
      <p:pic>
        <p:nvPicPr>
          <p:cNvPr id="13" name="Picture 12">
            <a:extLst>
              <a:ext uri="{FF2B5EF4-FFF2-40B4-BE49-F238E27FC236}">
                <a16:creationId xmlns:a16="http://schemas.microsoft.com/office/drawing/2014/main" id="{B5359208-4EA7-0449-6A6C-E3F704EC7345}"/>
              </a:ext>
            </a:extLst>
          </p:cNvPr>
          <p:cNvPicPr>
            <a:picLocks noChangeAspect="1"/>
          </p:cNvPicPr>
          <p:nvPr/>
        </p:nvPicPr>
        <p:blipFill>
          <a:blip r:embed="rId4"/>
          <a:stretch>
            <a:fillRect/>
          </a:stretch>
        </p:blipFill>
        <p:spPr>
          <a:xfrm>
            <a:off x="1579767" y="3062037"/>
            <a:ext cx="9022108" cy="2934088"/>
          </a:xfrm>
          <a:prstGeom prst="rect">
            <a:avLst/>
          </a:prstGeom>
        </p:spPr>
      </p:pic>
      <p:graphicFrame>
        <p:nvGraphicFramePr>
          <p:cNvPr id="5" name="Table 5">
            <a:extLst>
              <a:ext uri="{FF2B5EF4-FFF2-40B4-BE49-F238E27FC236}">
                <a16:creationId xmlns:a16="http://schemas.microsoft.com/office/drawing/2014/main" id="{FF008F70-BCB6-B007-D9D0-8BC7F80C3291}"/>
              </a:ext>
            </a:extLst>
          </p:cNvPr>
          <p:cNvGraphicFramePr>
            <a:graphicFrameLocks noGrp="1"/>
          </p:cNvGraphicFramePr>
          <p:nvPr>
            <p:extLst>
              <p:ext uri="{D42A27DB-BD31-4B8C-83A1-F6EECF244321}">
                <p14:modId xmlns:p14="http://schemas.microsoft.com/office/powerpoint/2010/main" val="989657452"/>
              </p:ext>
            </p:extLst>
          </p:nvPr>
        </p:nvGraphicFramePr>
        <p:xfrm>
          <a:off x="5060926" y="1708390"/>
          <a:ext cx="5540949" cy="1371600"/>
        </p:xfrm>
        <a:graphic>
          <a:graphicData uri="http://schemas.openxmlformats.org/drawingml/2006/table">
            <a:tbl>
              <a:tblPr bandRow="1">
                <a:tableStyleId>{5C22544A-7EE6-4342-B048-85BDC9FD1C3A}</a:tableStyleId>
              </a:tblPr>
              <a:tblGrid>
                <a:gridCol w="3663302">
                  <a:extLst>
                    <a:ext uri="{9D8B030D-6E8A-4147-A177-3AD203B41FA5}">
                      <a16:colId xmlns:a16="http://schemas.microsoft.com/office/drawing/2014/main" val="3632896242"/>
                    </a:ext>
                  </a:extLst>
                </a:gridCol>
                <a:gridCol w="1877647">
                  <a:extLst>
                    <a:ext uri="{9D8B030D-6E8A-4147-A177-3AD203B41FA5}">
                      <a16:colId xmlns:a16="http://schemas.microsoft.com/office/drawing/2014/main" val="1941213541"/>
                    </a:ext>
                  </a:extLst>
                </a:gridCol>
              </a:tblGrid>
              <a:tr h="370840">
                <a:tc>
                  <a:txBody>
                    <a:bodyPr/>
                    <a:lstStyle/>
                    <a:p>
                      <a:r>
                        <a:rPr lang="en-US" sz="2400" dirty="0"/>
                        <a:t>PC[4]: Old machines</a:t>
                      </a:r>
                    </a:p>
                  </a:txBody>
                  <a:tcPr>
                    <a:solidFill>
                      <a:srgbClr val="A9DC8A"/>
                    </a:solidFill>
                  </a:tcPr>
                </a:tc>
                <a:tc>
                  <a:txBody>
                    <a:bodyPr/>
                    <a:lstStyle/>
                    <a:p>
                      <a:pPr algn="ctr"/>
                      <a:r>
                        <a:rPr lang="en-US" sz="2400" dirty="0"/>
                        <a:t>3.66%</a:t>
                      </a:r>
                    </a:p>
                  </a:txBody>
                  <a:tcPr>
                    <a:solidFill>
                      <a:srgbClr val="A9DC8A"/>
                    </a:solidFill>
                  </a:tcPr>
                </a:tc>
                <a:extLst>
                  <a:ext uri="{0D108BD9-81ED-4DB2-BD59-A6C34878D82A}">
                    <a16:rowId xmlns:a16="http://schemas.microsoft.com/office/drawing/2014/main" val="2225065022"/>
                  </a:ext>
                </a:extLst>
              </a:tr>
              <a:tr h="370840">
                <a:tc>
                  <a:txBody>
                    <a:bodyPr/>
                    <a:lstStyle/>
                    <a:p>
                      <a:r>
                        <a:rPr lang="en-US" sz="2400" dirty="0">
                          <a:solidFill>
                            <a:schemeClr val="bg1"/>
                          </a:solidFill>
                        </a:rPr>
                        <a:t>PC[5]: New machines</a:t>
                      </a:r>
                    </a:p>
                  </a:txBody>
                  <a:tcPr>
                    <a:solidFill>
                      <a:srgbClr val="397511"/>
                    </a:solidFill>
                  </a:tcPr>
                </a:tc>
                <a:tc>
                  <a:txBody>
                    <a:bodyPr/>
                    <a:lstStyle/>
                    <a:p>
                      <a:pPr algn="ctr"/>
                      <a:r>
                        <a:rPr lang="en-US" sz="2400" dirty="0">
                          <a:solidFill>
                            <a:schemeClr val="bg1"/>
                          </a:solidFill>
                        </a:rPr>
                        <a:t>3.79%</a:t>
                      </a:r>
                    </a:p>
                  </a:txBody>
                  <a:tcPr>
                    <a:solidFill>
                      <a:srgbClr val="397511"/>
                    </a:solidFill>
                  </a:tcPr>
                </a:tc>
                <a:extLst>
                  <a:ext uri="{0D108BD9-81ED-4DB2-BD59-A6C34878D82A}">
                    <a16:rowId xmlns:a16="http://schemas.microsoft.com/office/drawing/2014/main" val="118361301"/>
                  </a:ext>
                </a:extLst>
              </a:tr>
              <a:tr h="370840">
                <a:tc>
                  <a:txBody>
                    <a:bodyPr/>
                    <a:lstStyle/>
                    <a:p>
                      <a:r>
                        <a:rPr lang="en-US" sz="2400" dirty="0"/>
                        <a:t>Architecture Independent</a:t>
                      </a:r>
                    </a:p>
                  </a:txBody>
                  <a:tcPr>
                    <a:solidFill>
                      <a:srgbClr val="EEBB89"/>
                    </a:solidFill>
                  </a:tcPr>
                </a:tc>
                <a:tc>
                  <a:txBody>
                    <a:bodyPr/>
                    <a:lstStyle/>
                    <a:p>
                      <a:pPr algn="ctr"/>
                      <a:r>
                        <a:rPr lang="en-US" sz="2400" dirty="0"/>
                        <a:t>5.43%</a:t>
                      </a:r>
                    </a:p>
                  </a:txBody>
                  <a:tcPr>
                    <a:solidFill>
                      <a:srgbClr val="EEBB89"/>
                    </a:solidFill>
                  </a:tcPr>
                </a:tc>
                <a:extLst>
                  <a:ext uri="{0D108BD9-81ED-4DB2-BD59-A6C34878D82A}">
                    <a16:rowId xmlns:a16="http://schemas.microsoft.com/office/drawing/2014/main" val="1228166242"/>
                  </a:ext>
                </a:extLst>
              </a:tr>
            </a:tbl>
          </a:graphicData>
        </a:graphic>
      </p:graphicFrame>
      <p:sp>
        <p:nvSpPr>
          <p:cNvPr id="6" name="TextBox 5">
            <a:extLst>
              <a:ext uri="{FF2B5EF4-FFF2-40B4-BE49-F238E27FC236}">
                <a16:creationId xmlns:a16="http://schemas.microsoft.com/office/drawing/2014/main" id="{3545BBB6-4DA9-C4C4-EDC8-21F834F5AF64}"/>
              </a:ext>
            </a:extLst>
          </p:cNvPr>
          <p:cNvSpPr txBox="1"/>
          <p:nvPr/>
        </p:nvSpPr>
        <p:spPr>
          <a:xfrm>
            <a:off x="8693611" y="1316790"/>
            <a:ext cx="1978298" cy="400110"/>
          </a:xfrm>
          <a:prstGeom prst="rect">
            <a:avLst/>
          </a:prstGeom>
          <a:noFill/>
        </p:spPr>
        <p:txBody>
          <a:bodyPr wrap="none" rtlCol="0">
            <a:spAutoFit/>
          </a:bodyPr>
          <a:lstStyle/>
          <a:p>
            <a:r>
              <a:rPr lang="en-US" sz="2000" b="1" dirty="0"/>
              <a:t>Geometric Mean</a:t>
            </a:r>
          </a:p>
        </p:txBody>
      </p:sp>
      <p:sp>
        <p:nvSpPr>
          <p:cNvPr id="3" name="Slide Number Placeholder 2">
            <a:extLst>
              <a:ext uri="{FF2B5EF4-FFF2-40B4-BE49-F238E27FC236}">
                <a16:creationId xmlns:a16="http://schemas.microsoft.com/office/drawing/2014/main" id="{239B2FC2-A9E0-D505-9133-AD4A8542425C}"/>
              </a:ext>
            </a:extLst>
          </p:cNvPr>
          <p:cNvSpPr>
            <a:spLocks noGrp="1"/>
          </p:cNvSpPr>
          <p:nvPr>
            <p:ph type="sldNum" sz="quarter" idx="12"/>
          </p:nvPr>
        </p:nvSpPr>
        <p:spPr/>
        <p:txBody>
          <a:bodyPr/>
          <a:lstStyle/>
          <a:p>
            <a:fld id="{EAEF51F3-7402-1E43-A52A-04D0BBC619AC}" type="slidenum">
              <a:rPr lang="en-US" smtClean="0"/>
              <a:t>47</a:t>
            </a:fld>
            <a:endParaRPr lang="en-US"/>
          </a:p>
        </p:txBody>
      </p:sp>
    </p:spTree>
    <p:extLst>
      <p:ext uri="{BB962C8B-B14F-4D97-AF65-F5344CB8AC3E}">
        <p14:creationId xmlns:p14="http://schemas.microsoft.com/office/powerpoint/2010/main" val="442270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A7C4B-4DCF-ED7A-0370-25056989DA67}"/>
              </a:ext>
            </a:extLst>
          </p:cNvPr>
          <p:cNvSpPr txBox="1"/>
          <p:nvPr/>
        </p:nvSpPr>
        <p:spPr>
          <a:xfrm>
            <a:off x="412602" y="406315"/>
            <a:ext cx="4648324" cy="646331"/>
          </a:xfrm>
          <a:prstGeom prst="rect">
            <a:avLst/>
          </a:prstGeom>
          <a:noFill/>
        </p:spPr>
        <p:txBody>
          <a:bodyPr wrap="none" rtlCol="0">
            <a:spAutoFit/>
          </a:bodyPr>
          <a:lstStyle/>
          <a:p>
            <a:r>
              <a:rPr lang="en-US" sz="3600" dirty="0">
                <a:solidFill>
                  <a:srgbClr val="38336C"/>
                </a:solidFill>
              </a:rPr>
              <a:t>Performance Evaluation</a:t>
            </a:r>
          </a:p>
        </p:txBody>
      </p:sp>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2" name="TextBox 1">
            <a:extLst>
              <a:ext uri="{FF2B5EF4-FFF2-40B4-BE49-F238E27FC236}">
                <a16:creationId xmlns:a16="http://schemas.microsoft.com/office/drawing/2014/main" id="{FF4BF659-21CA-081A-FADA-654450EC3032}"/>
              </a:ext>
            </a:extLst>
          </p:cNvPr>
          <p:cNvSpPr txBox="1"/>
          <p:nvPr/>
        </p:nvSpPr>
        <p:spPr>
          <a:xfrm>
            <a:off x="412602" y="1052646"/>
            <a:ext cx="5178469" cy="461665"/>
          </a:xfrm>
          <a:prstGeom prst="rect">
            <a:avLst/>
          </a:prstGeom>
          <a:noFill/>
        </p:spPr>
        <p:txBody>
          <a:bodyPr wrap="none" rtlCol="0">
            <a:spAutoFit/>
          </a:bodyPr>
          <a:lstStyle/>
          <a:p>
            <a:r>
              <a:rPr lang="en-US" sz="2400" b="0" i="0" dirty="0">
                <a:effectLst/>
              </a:rPr>
              <a:t>Partitioning the CBP across SMT threads</a:t>
            </a:r>
            <a:endParaRPr lang="en-US" sz="2400" dirty="0"/>
          </a:p>
        </p:txBody>
      </p:sp>
      <p:sp>
        <p:nvSpPr>
          <p:cNvPr id="9" name="TextBox 8">
            <a:extLst>
              <a:ext uri="{FF2B5EF4-FFF2-40B4-BE49-F238E27FC236}">
                <a16:creationId xmlns:a16="http://schemas.microsoft.com/office/drawing/2014/main" id="{2A7ED013-F1F5-6D70-1E32-496DCA1F1AEE}"/>
              </a:ext>
            </a:extLst>
          </p:cNvPr>
          <p:cNvSpPr txBox="1"/>
          <p:nvPr/>
        </p:nvSpPr>
        <p:spPr>
          <a:xfrm>
            <a:off x="4486011" y="5793660"/>
            <a:ext cx="3377143" cy="400110"/>
          </a:xfrm>
          <a:prstGeom prst="rect">
            <a:avLst/>
          </a:prstGeom>
          <a:noFill/>
        </p:spPr>
        <p:txBody>
          <a:bodyPr wrap="none" rtlCol="0">
            <a:spAutoFit/>
          </a:bodyPr>
          <a:lstStyle/>
          <a:p>
            <a:r>
              <a:rPr lang="en-US" sz="2000" dirty="0"/>
              <a:t>SPEC 2006 Benchmark (C, C++)</a:t>
            </a:r>
          </a:p>
        </p:txBody>
      </p:sp>
      <p:pic>
        <p:nvPicPr>
          <p:cNvPr id="5" name="Picture 4">
            <a:extLst>
              <a:ext uri="{FF2B5EF4-FFF2-40B4-BE49-F238E27FC236}">
                <a16:creationId xmlns:a16="http://schemas.microsoft.com/office/drawing/2014/main" id="{25B5F6DA-8F64-8121-1791-C6D0C834537B}"/>
              </a:ext>
            </a:extLst>
          </p:cNvPr>
          <p:cNvPicPr>
            <a:picLocks noChangeAspect="1"/>
          </p:cNvPicPr>
          <p:nvPr/>
        </p:nvPicPr>
        <p:blipFill>
          <a:blip r:embed="rId4"/>
          <a:stretch>
            <a:fillRect/>
          </a:stretch>
        </p:blipFill>
        <p:spPr>
          <a:xfrm>
            <a:off x="1431417" y="2656018"/>
            <a:ext cx="9114855" cy="3000811"/>
          </a:xfrm>
          <a:prstGeom prst="rect">
            <a:avLst/>
          </a:prstGeom>
        </p:spPr>
      </p:pic>
      <p:graphicFrame>
        <p:nvGraphicFramePr>
          <p:cNvPr id="3" name="Table 5">
            <a:extLst>
              <a:ext uri="{FF2B5EF4-FFF2-40B4-BE49-F238E27FC236}">
                <a16:creationId xmlns:a16="http://schemas.microsoft.com/office/drawing/2014/main" id="{080F41BD-0D04-85A6-CC93-8A9B4389D605}"/>
              </a:ext>
            </a:extLst>
          </p:cNvPr>
          <p:cNvGraphicFramePr>
            <a:graphicFrameLocks noGrp="1"/>
          </p:cNvGraphicFramePr>
          <p:nvPr>
            <p:extLst>
              <p:ext uri="{D42A27DB-BD31-4B8C-83A1-F6EECF244321}">
                <p14:modId xmlns:p14="http://schemas.microsoft.com/office/powerpoint/2010/main" val="2469328912"/>
              </p:ext>
            </p:extLst>
          </p:nvPr>
        </p:nvGraphicFramePr>
        <p:xfrm>
          <a:off x="7922420" y="1726707"/>
          <a:ext cx="2563892" cy="792480"/>
        </p:xfrm>
        <a:graphic>
          <a:graphicData uri="http://schemas.openxmlformats.org/drawingml/2006/table">
            <a:tbl>
              <a:tblPr bandRow="1">
                <a:tableStyleId>{5C22544A-7EE6-4342-B048-85BDC9FD1C3A}</a:tableStyleId>
              </a:tblPr>
              <a:tblGrid>
                <a:gridCol w="1450181">
                  <a:extLst>
                    <a:ext uri="{9D8B030D-6E8A-4147-A177-3AD203B41FA5}">
                      <a16:colId xmlns:a16="http://schemas.microsoft.com/office/drawing/2014/main" val="3632896242"/>
                    </a:ext>
                  </a:extLst>
                </a:gridCol>
                <a:gridCol w="1113711">
                  <a:extLst>
                    <a:ext uri="{9D8B030D-6E8A-4147-A177-3AD203B41FA5}">
                      <a16:colId xmlns:a16="http://schemas.microsoft.com/office/drawing/2014/main" val="1941213541"/>
                    </a:ext>
                  </a:extLst>
                </a:gridCol>
              </a:tblGrid>
              <a:tr h="370840">
                <a:tc>
                  <a:txBody>
                    <a:bodyPr/>
                    <a:lstStyle/>
                    <a:p>
                      <a:r>
                        <a:rPr lang="en-US" sz="2000" dirty="0">
                          <a:solidFill>
                            <a:schemeClr val="tx1"/>
                          </a:solidFill>
                        </a:rPr>
                        <a:t>Domain B</a:t>
                      </a:r>
                    </a:p>
                  </a:txBody>
                  <a:tcPr>
                    <a:solidFill>
                      <a:srgbClr val="A9DC8A"/>
                    </a:solidFill>
                  </a:tcPr>
                </a:tc>
                <a:tc>
                  <a:txBody>
                    <a:bodyPr/>
                    <a:lstStyle/>
                    <a:p>
                      <a:r>
                        <a:rPr lang="en-US" sz="2000" dirty="0">
                          <a:solidFill>
                            <a:schemeClr val="tx1"/>
                          </a:solidFill>
                        </a:rPr>
                        <a:t>2.55%</a:t>
                      </a:r>
                    </a:p>
                  </a:txBody>
                  <a:tcPr>
                    <a:solidFill>
                      <a:srgbClr val="A9DC8A"/>
                    </a:solidFill>
                  </a:tcPr>
                </a:tc>
                <a:extLst>
                  <a:ext uri="{0D108BD9-81ED-4DB2-BD59-A6C34878D82A}">
                    <a16:rowId xmlns:a16="http://schemas.microsoft.com/office/drawing/2014/main" val="118361301"/>
                  </a:ext>
                </a:extLst>
              </a:tr>
              <a:tr h="370840">
                <a:tc>
                  <a:txBody>
                    <a:bodyPr/>
                    <a:lstStyle/>
                    <a:p>
                      <a:r>
                        <a:rPr lang="en-US" sz="2000" dirty="0">
                          <a:solidFill>
                            <a:schemeClr val="bg1"/>
                          </a:solidFill>
                        </a:rPr>
                        <a:t>Domain A</a:t>
                      </a:r>
                    </a:p>
                  </a:txBody>
                  <a:tcPr>
                    <a:solidFill>
                      <a:srgbClr val="39751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2.54%</a:t>
                      </a:r>
                    </a:p>
                  </a:txBody>
                  <a:tcPr>
                    <a:solidFill>
                      <a:srgbClr val="397511"/>
                    </a:solidFill>
                  </a:tcPr>
                </a:tc>
                <a:extLst>
                  <a:ext uri="{0D108BD9-81ED-4DB2-BD59-A6C34878D82A}">
                    <a16:rowId xmlns:a16="http://schemas.microsoft.com/office/drawing/2014/main" val="1228166242"/>
                  </a:ext>
                </a:extLst>
              </a:tr>
            </a:tbl>
          </a:graphicData>
        </a:graphic>
      </p:graphicFrame>
      <p:sp>
        <p:nvSpPr>
          <p:cNvPr id="6" name="TextBox 5">
            <a:extLst>
              <a:ext uri="{FF2B5EF4-FFF2-40B4-BE49-F238E27FC236}">
                <a16:creationId xmlns:a16="http://schemas.microsoft.com/office/drawing/2014/main" id="{458AB930-736A-4765-5E57-9D06E4FAC14C}"/>
              </a:ext>
            </a:extLst>
          </p:cNvPr>
          <p:cNvSpPr txBox="1"/>
          <p:nvPr/>
        </p:nvSpPr>
        <p:spPr>
          <a:xfrm>
            <a:off x="8596443" y="1321590"/>
            <a:ext cx="1949829" cy="400110"/>
          </a:xfrm>
          <a:prstGeom prst="rect">
            <a:avLst/>
          </a:prstGeom>
          <a:noFill/>
        </p:spPr>
        <p:txBody>
          <a:bodyPr wrap="none" rtlCol="0">
            <a:spAutoFit/>
          </a:bodyPr>
          <a:lstStyle/>
          <a:p>
            <a:r>
              <a:rPr lang="en-US" sz="2000" dirty="0"/>
              <a:t>Geometric Mean</a:t>
            </a:r>
          </a:p>
        </p:txBody>
      </p:sp>
      <p:sp>
        <p:nvSpPr>
          <p:cNvPr id="7" name="Slide Number Placeholder 6">
            <a:extLst>
              <a:ext uri="{FF2B5EF4-FFF2-40B4-BE49-F238E27FC236}">
                <a16:creationId xmlns:a16="http://schemas.microsoft.com/office/drawing/2014/main" id="{9A505272-7752-15EE-FA12-02A98376C88A}"/>
              </a:ext>
            </a:extLst>
          </p:cNvPr>
          <p:cNvSpPr>
            <a:spLocks noGrp="1"/>
          </p:cNvSpPr>
          <p:nvPr>
            <p:ph type="sldNum" sz="quarter" idx="12"/>
          </p:nvPr>
        </p:nvSpPr>
        <p:spPr/>
        <p:txBody>
          <a:bodyPr/>
          <a:lstStyle/>
          <a:p>
            <a:fld id="{EAEF51F3-7402-1E43-A52A-04D0BBC619AC}" type="slidenum">
              <a:rPr lang="en-US" smtClean="0"/>
              <a:t>48</a:t>
            </a:fld>
            <a:endParaRPr lang="en-US"/>
          </a:p>
        </p:txBody>
      </p:sp>
    </p:spTree>
    <p:extLst>
      <p:ext uri="{BB962C8B-B14F-4D97-AF65-F5344CB8AC3E}">
        <p14:creationId xmlns:p14="http://schemas.microsoft.com/office/powerpoint/2010/main" val="20967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016398C-EFB1-7976-5796-3751037D8997}"/>
              </a:ext>
            </a:extLst>
          </p:cNvPr>
          <p:cNvPicPr>
            <a:picLocks noChangeAspect="1"/>
          </p:cNvPicPr>
          <p:nvPr/>
        </p:nvPicPr>
        <p:blipFill>
          <a:blip r:embed="rId3"/>
          <a:stretch>
            <a:fillRect/>
          </a:stretch>
        </p:blipFill>
        <p:spPr>
          <a:xfrm>
            <a:off x="10764252" y="130832"/>
            <a:ext cx="1155031" cy="1282712"/>
          </a:xfrm>
          <a:prstGeom prst="rect">
            <a:avLst/>
          </a:prstGeom>
        </p:spPr>
      </p:pic>
      <p:sp>
        <p:nvSpPr>
          <p:cNvPr id="5" name="TextBox 4">
            <a:extLst>
              <a:ext uri="{FF2B5EF4-FFF2-40B4-BE49-F238E27FC236}">
                <a16:creationId xmlns:a16="http://schemas.microsoft.com/office/drawing/2014/main" id="{93F9E703-F6E6-6717-9830-235624DDE567}"/>
              </a:ext>
            </a:extLst>
          </p:cNvPr>
          <p:cNvSpPr txBox="1"/>
          <p:nvPr/>
        </p:nvSpPr>
        <p:spPr>
          <a:xfrm>
            <a:off x="481263" y="449179"/>
            <a:ext cx="2636940" cy="646331"/>
          </a:xfrm>
          <a:prstGeom prst="rect">
            <a:avLst/>
          </a:prstGeom>
          <a:noFill/>
        </p:spPr>
        <p:txBody>
          <a:bodyPr wrap="none" rtlCol="0">
            <a:spAutoFit/>
          </a:bodyPr>
          <a:lstStyle/>
          <a:p>
            <a:r>
              <a:rPr lang="en-US" sz="3600" dirty="0">
                <a:solidFill>
                  <a:srgbClr val="38336C"/>
                </a:solidFill>
              </a:rPr>
              <a:t>User / Kernel</a:t>
            </a:r>
          </a:p>
        </p:txBody>
      </p:sp>
      <p:pic>
        <p:nvPicPr>
          <p:cNvPr id="6" name="Picture 5">
            <a:extLst>
              <a:ext uri="{FF2B5EF4-FFF2-40B4-BE49-F238E27FC236}">
                <a16:creationId xmlns:a16="http://schemas.microsoft.com/office/drawing/2014/main" id="{CC7AFB07-7740-A939-A21F-D569A68DFDEA}"/>
              </a:ext>
            </a:extLst>
          </p:cNvPr>
          <p:cNvPicPr>
            <a:picLocks noChangeAspect="1"/>
          </p:cNvPicPr>
          <p:nvPr/>
        </p:nvPicPr>
        <p:blipFill>
          <a:blip r:embed="rId4"/>
          <a:stretch>
            <a:fillRect/>
          </a:stretch>
        </p:blipFill>
        <p:spPr>
          <a:xfrm>
            <a:off x="1443789" y="2497611"/>
            <a:ext cx="9304422" cy="3209022"/>
          </a:xfrm>
          <a:prstGeom prst="rect">
            <a:avLst/>
          </a:prstGeom>
        </p:spPr>
      </p:pic>
      <p:sp>
        <p:nvSpPr>
          <p:cNvPr id="2" name="Slide Number Placeholder 1">
            <a:extLst>
              <a:ext uri="{FF2B5EF4-FFF2-40B4-BE49-F238E27FC236}">
                <a16:creationId xmlns:a16="http://schemas.microsoft.com/office/drawing/2014/main" id="{5F7D4BB5-5BD1-4ECF-09B8-9616A353B561}"/>
              </a:ext>
            </a:extLst>
          </p:cNvPr>
          <p:cNvSpPr>
            <a:spLocks noGrp="1"/>
          </p:cNvSpPr>
          <p:nvPr>
            <p:ph type="sldNum" sz="quarter" idx="12"/>
          </p:nvPr>
        </p:nvSpPr>
        <p:spPr/>
        <p:txBody>
          <a:bodyPr/>
          <a:lstStyle/>
          <a:p>
            <a:fld id="{EAEF51F3-7402-1E43-A52A-04D0BBC619AC}" type="slidenum">
              <a:rPr lang="en-US" smtClean="0"/>
              <a:t>49</a:t>
            </a:fld>
            <a:endParaRPr lang="en-US"/>
          </a:p>
        </p:txBody>
      </p:sp>
    </p:spTree>
    <p:extLst>
      <p:ext uri="{BB962C8B-B14F-4D97-AF65-F5344CB8AC3E}">
        <p14:creationId xmlns:p14="http://schemas.microsoft.com/office/powerpoint/2010/main" val="339613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396E99C-C712-FAC2-DDE5-D2C38BDCDEA9}"/>
              </a:ext>
            </a:extLst>
          </p:cNvPr>
          <p:cNvSpPr/>
          <p:nvPr/>
        </p:nvSpPr>
        <p:spPr>
          <a:xfrm>
            <a:off x="7481614" y="2597499"/>
            <a:ext cx="3120469" cy="1769880"/>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7" name="TextBox 6">
            <a:extLst>
              <a:ext uri="{FF2B5EF4-FFF2-40B4-BE49-F238E27FC236}">
                <a16:creationId xmlns:a16="http://schemas.microsoft.com/office/drawing/2014/main" id="{7FDC2EEA-C630-BA5A-6D4E-FFA1344A4BA6}"/>
              </a:ext>
            </a:extLst>
          </p:cNvPr>
          <p:cNvSpPr txBox="1"/>
          <p:nvPr/>
        </p:nvSpPr>
        <p:spPr>
          <a:xfrm>
            <a:off x="7542431" y="2135834"/>
            <a:ext cx="2998834" cy="461665"/>
          </a:xfrm>
          <a:prstGeom prst="rect">
            <a:avLst/>
          </a:prstGeom>
          <a:noFill/>
        </p:spPr>
        <p:txBody>
          <a:bodyPr wrap="none" rtlCol="0">
            <a:spAutoFit/>
          </a:bodyPr>
          <a:lstStyle/>
          <a:p>
            <a:r>
              <a:rPr lang="en-US" sz="2400" dirty="0"/>
              <a:t>Branch Prediction Unit</a:t>
            </a:r>
          </a:p>
        </p:txBody>
      </p:sp>
      <p:sp>
        <p:nvSpPr>
          <p:cNvPr id="8" name="TextBox 7">
            <a:extLst>
              <a:ext uri="{FF2B5EF4-FFF2-40B4-BE49-F238E27FC236}">
                <a16:creationId xmlns:a16="http://schemas.microsoft.com/office/drawing/2014/main" id="{E0B30B1A-95FB-65A5-9863-F1C77E3093BF}"/>
              </a:ext>
            </a:extLst>
          </p:cNvPr>
          <p:cNvSpPr txBox="1"/>
          <p:nvPr/>
        </p:nvSpPr>
        <p:spPr>
          <a:xfrm>
            <a:off x="1645689" y="2981411"/>
            <a:ext cx="2125716" cy="523220"/>
          </a:xfrm>
          <a:prstGeom prst="rect">
            <a:avLst/>
          </a:prstGeom>
          <a:noFill/>
        </p:spPr>
        <p:txBody>
          <a:bodyPr wrap="square" rtlCol="0">
            <a:spAutoFit/>
          </a:bodyPr>
          <a:lstStyle/>
          <a:p>
            <a:r>
              <a:rPr lang="en-US" sz="2800" b="1" dirty="0">
                <a:solidFill>
                  <a:srgbClr val="0070C0"/>
                </a:solidFill>
                <a:latin typeface="Courier New" panose="02070309020205020404" pitchFamily="49" charset="0"/>
                <a:cs typeface="Courier New" panose="02070309020205020404" pitchFamily="49" charset="0"/>
              </a:rPr>
              <a:t>je</a:t>
            </a:r>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target</a:t>
            </a:r>
          </a:p>
        </p:txBody>
      </p:sp>
      <p:sp>
        <p:nvSpPr>
          <p:cNvPr id="10" name="Right Arrow 9">
            <a:extLst>
              <a:ext uri="{FF2B5EF4-FFF2-40B4-BE49-F238E27FC236}">
                <a16:creationId xmlns:a16="http://schemas.microsoft.com/office/drawing/2014/main" id="{9683E086-F9D0-88A1-BF62-BCCDC932F7A0}"/>
              </a:ext>
            </a:extLst>
          </p:cNvPr>
          <p:cNvSpPr/>
          <p:nvPr/>
        </p:nvSpPr>
        <p:spPr>
          <a:xfrm rot="10800000">
            <a:off x="3992680" y="2816907"/>
            <a:ext cx="3120470" cy="432400"/>
          </a:xfrm>
          <a:prstGeom prst="rightArrow">
            <a:avLst/>
          </a:prstGeom>
          <a:solidFill>
            <a:srgbClr val="979BD9"/>
          </a:solid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89E12C-FE8A-27A0-7995-7B4921D7634C}"/>
              </a:ext>
            </a:extLst>
          </p:cNvPr>
          <p:cNvSpPr txBox="1"/>
          <p:nvPr/>
        </p:nvSpPr>
        <p:spPr>
          <a:xfrm>
            <a:off x="4310940" y="2464736"/>
            <a:ext cx="2483950" cy="400110"/>
          </a:xfrm>
          <a:prstGeom prst="rect">
            <a:avLst/>
          </a:prstGeom>
          <a:noFill/>
        </p:spPr>
        <p:txBody>
          <a:bodyPr wrap="none" rtlCol="0">
            <a:spAutoFit/>
          </a:bodyPr>
          <a:lstStyle/>
          <a:p>
            <a:r>
              <a:rPr lang="en-US" sz="2000" b="1" dirty="0"/>
              <a:t>Read</a:t>
            </a:r>
            <a:r>
              <a:rPr lang="en-US" sz="2000" dirty="0"/>
              <a:t>: get a prediction</a:t>
            </a:r>
          </a:p>
        </p:txBody>
      </p:sp>
      <p:sp>
        <p:nvSpPr>
          <p:cNvPr id="3" name="Right Arrow 2">
            <a:extLst>
              <a:ext uri="{FF2B5EF4-FFF2-40B4-BE49-F238E27FC236}">
                <a16:creationId xmlns:a16="http://schemas.microsoft.com/office/drawing/2014/main" id="{3BA88685-9E00-F3FE-8EE0-70EA09AD88A4}"/>
              </a:ext>
            </a:extLst>
          </p:cNvPr>
          <p:cNvSpPr/>
          <p:nvPr/>
        </p:nvSpPr>
        <p:spPr>
          <a:xfrm>
            <a:off x="4004082" y="3608694"/>
            <a:ext cx="3120470" cy="432400"/>
          </a:xfrm>
          <a:prstGeom prst="rightArrow">
            <a:avLst/>
          </a:prstGeom>
          <a:solidFill>
            <a:srgbClr val="979BD9"/>
          </a:solid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69007-A85D-3C81-CA12-6D1BE725BDD6}"/>
              </a:ext>
            </a:extLst>
          </p:cNvPr>
          <p:cNvSpPr txBox="1"/>
          <p:nvPr/>
        </p:nvSpPr>
        <p:spPr>
          <a:xfrm>
            <a:off x="4131917" y="4017042"/>
            <a:ext cx="2841996" cy="400110"/>
          </a:xfrm>
          <a:prstGeom prst="rect">
            <a:avLst/>
          </a:prstGeom>
          <a:noFill/>
        </p:spPr>
        <p:txBody>
          <a:bodyPr wrap="none" rtlCol="0">
            <a:spAutoFit/>
          </a:bodyPr>
          <a:lstStyle/>
          <a:p>
            <a:r>
              <a:rPr lang="en-US" sz="2000" b="1" dirty="0"/>
              <a:t>Write</a:t>
            </a:r>
            <a:r>
              <a:rPr lang="en-US" sz="2000" dirty="0"/>
              <a:t>: resolve the branch</a:t>
            </a:r>
          </a:p>
        </p:txBody>
      </p:sp>
      <p:pic>
        <p:nvPicPr>
          <p:cNvPr id="13" name="Picture 12" descr="Logo, icon&#10;&#10;Description automatically generated">
            <a:extLst>
              <a:ext uri="{FF2B5EF4-FFF2-40B4-BE49-F238E27FC236}">
                <a16:creationId xmlns:a16="http://schemas.microsoft.com/office/drawing/2014/main" id="{AF86906F-BA6B-64B8-4379-E3104D4AB840}"/>
              </a:ext>
            </a:extLst>
          </p:cNvPr>
          <p:cNvPicPr>
            <a:picLocks noChangeAspect="1"/>
          </p:cNvPicPr>
          <p:nvPr/>
        </p:nvPicPr>
        <p:blipFill>
          <a:blip r:embed="rId3"/>
          <a:stretch>
            <a:fillRect/>
          </a:stretch>
        </p:blipFill>
        <p:spPr>
          <a:xfrm>
            <a:off x="11238692" y="125716"/>
            <a:ext cx="859383" cy="954382"/>
          </a:xfrm>
          <a:prstGeom prst="rect">
            <a:avLst/>
          </a:prstGeom>
        </p:spPr>
      </p:pic>
      <p:sp>
        <p:nvSpPr>
          <p:cNvPr id="9" name="Rounded Rectangle 8">
            <a:extLst>
              <a:ext uri="{FF2B5EF4-FFF2-40B4-BE49-F238E27FC236}">
                <a16:creationId xmlns:a16="http://schemas.microsoft.com/office/drawing/2014/main" id="{F3DF550F-B144-52E8-F7B4-ECF02D27D7FB}"/>
              </a:ext>
            </a:extLst>
          </p:cNvPr>
          <p:cNvSpPr/>
          <p:nvPr/>
        </p:nvSpPr>
        <p:spPr>
          <a:xfrm>
            <a:off x="7973458" y="2870345"/>
            <a:ext cx="2136779" cy="1224187"/>
          </a:xfrm>
          <a:prstGeom prst="roundRect">
            <a:avLst/>
          </a:prstGeom>
          <a:solidFill>
            <a:srgbClr val="97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CBP</a:t>
            </a:r>
          </a:p>
        </p:txBody>
      </p:sp>
      <p:sp>
        <p:nvSpPr>
          <p:cNvPr id="11" name="Slide Number Placeholder 10">
            <a:extLst>
              <a:ext uri="{FF2B5EF4-FFF2-40B4-BE49-F238E27FC236}">
                <a16:creationId xmlns:a16="http://schemas.microsoft.com/office/drawing/2014/main" id="{D56D34BE-52F8-89E8-96B1-474038E02B6D}"/>
              </a:ext>
            </a:extLst>
          </p:cNvPr>
          <p:cNvSpPr>
            <a:spLocks noGrp="1"/>
          </p:cNvSpPr>
          <p:nvPr>
            <p:ph type="sldNum" sz="quarter" idx="12"/>
          </p:nvPr>
        </p:nvSpPr>
        <p:spPr/>
        <p:txBody>
          <a:bodyPr/>
          <a:lstStyle/>
          <a:p>
            <a:fld id="{EAEF51F3-7402-1E43-A52A-04D0BBC619AC}" type="slidenum">
              <a:rPr lang="en-US" smtClean="0"/>
              <a:t>5</a:t>
            </a:fld>
            <a:endParaRPr lang="en-US"/>
          </a:p>
        </p:txBody>
      </p:sp>
      <p:sp>
        <p:nvSpPr>
          <p:cNvPr id="12" name="TextBox 11">
            <a:extLst>
              <a:ext uri="{FF2B5EF4-FFF2-40B4-BE49-F238E27FC236}">
                <a16:creationId xmlns:a16="http://schemas.microsoft.com/office/drawing/2014/main" id="{539C9418-DDB3-3DB5-EAE8-60D68962E066}"/>
              </a:ext>
            </a:extLst>
          </p:cNvPr>
          <p:cNvSpPr txBox="1"/>
          <p:nvPr/>
        </p:nvSpPr>
        <p:spPr>
          <a:xfrm>
            <a:off x="1543422" y="3455005"/>
            <a:ext cx="2322624" cy="400110"/>
          </a:xfrm>
          <a:prstGeom prst="rect">
            <a:avLst/>
          </a:prstGeom>
          <a:noFill/>
        </p:spPr>
        <p:txBody>
          <a:bodyPr wrap="none" rtlCol="0">
            <a:spAutoFit/>
          </a:bodyPr>
          <a:lstStyle/>
          <a:p>
            <a:r>
              <a:rPr lang="en-US" sz="2000" dirty="0"/>
              <a:t>(Conditional Branch)</a:t>
            </a:r>
          </a:p>
        </p:txBody>
      </p:sp>
    </p:spTree>
    <p:extLst>
      <p:ext uri="{BB962C8B-B14F-4D97-AF65-F5344CB8AC3E}">
        <p14:creationId xmlns:p14="http://schemas.microsoft.com/office/powerpoint/2010/main" val="415056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016398C-EFB1-7976-5796-3751037D8997}"/>
              </a:ext>
            </a:extLst>
          </p:cNvPr>
          <p:cNvPicPr>
            <a:picLocks noChangeAspect="1"/>
          </p:cNvPicPr>
          <p:nvPr/>
        </p:nvPicPr>
        <p:blipFill>
          <a:blip r:embed="rId3"/>
          <a:stretch>
            <a:fillRect/>
          </a:stretch>
        </p:blipFill>
        <p:spPr>
          <a:xfrm>
            <a:off x="10764252" y="130832"/>
            <a:ext cx="1155031" cy="1282712"/>
          </a:xfrm>
          <a:prstGeom prst="rect">
            <a:avLst/>
          </a:prstGeom>
        </p:spPr>
      </p:pic>
      <p:pic>
        <p:nvPicPr>
          <p:cNvPr id="3" name="Picture 2">
            <a:extLst>
              <a:ext uri="{FF2B5EF4-FFF2-40B4-BE49-F238E27FC236}">
                <a16:creationId xmlns:a16="http://schemas.microsoft.com/office/drawing/2014/main" id="{69E822BB-A9F3-995E-9E9C-378E72FFF139}"/>
              </a:ext>
            </a:extLst>
          </p:cNvPr>
          <p:cNvPicPr>
            <a:picLocks noChangeAspect="1"/>
          </p:cNvPicPr>
          <p:nvPr/>
        </p:nvPicPr>
        <p:blipFill>
          <a:blip r:embed="rId4"/>
          <a:stretch>
            <a:fillRect/>
          </a:stretch>
        </p:blipFill>
        <p:spPr>
          <a:xfrm>
            <a:off x="930442" y="2842985"/>
            <a:ext cx="10331115" cy="3447016"/>
          </a:xfrm>
          <a:prstGeom prst="rect">
            <a:avLst/>
          </a:prstGeom>
        </p:spPr>
      </p:pic>
      <p:sp>
        <p:nvSpPr>
          <p:cNvPr id="5" name="TextBox 4">
            <a:extLst>
              <a:ext uri="{FF2B5EF4-FFF2-40B4-BE49-F238E27FC236}">
                <a16:creationId xmlns:a16="http://schemas.microsoft.com/office/drawing/2014/main" id="{93F9E703-F6E6-6717-9830-235624DDE567}"/>
              </a:ext>
            </a:extLst>
          </p:cNvPr>
          <p:cNvSpPr txBox="1"/>
          <p:nvPr/>
        </p:nvSpPr>
        <p:spPr>
          <a:xfrm>
            <a:off x="481263" y="449179"/>
            <a:ext cx="7141827" cy="646331"/>
          </a:xfrm>
          <a:prstGeom prst="rect">
            <a:avLst/>
          </a:prstGeom>
          <a:noFill/>
        </p:spPr>
        <p:txBody>
          <a:bodyPr wrap="none" rtlCol="0">
            <a:spAutoFit/>
          </a:bodyPr>
          <a:lstStyle/>
          <a:p>
            <a:r>
              <a:rPr lang="en-US" sz="3600" dirty="0">
                <a:solidFill>
                  <a:srgbClr val="38336C"/>
                </a:solidFill>
              </a:rPr>
              <a:t>Where is the overhead coming from?</a:t>
            </a:r>
          </a:p>
        </p:txBody>
      </p:sp>
      <p:sp>
        <p:nvSpPr>
          <p:cNvPr id="2" name="Slide Number Placeholder 1">
            <a:extLst>
              <a:ext uri="{FF2B5EF4-FFF2-40B4-BE49-F238E27FC236}">
                <a16:creationId xmlns:a16="http://schemas.microsoft.com/office/drawing/2014/main" id="{543834EF-4ECE-3729-16AC-88E80383A9F9}"/>
              </a:ext>
            </a:extLst>
          </p:cNvPr>
          <p:cNvSpPr>
            <a:spLocks noGrp="1"/>
          </p:cNvSpPr>
          <p:nvPr>
            <p:ph type="sldNum" sz="quarter" idx="12"/>
          </p:nvPr>
        </p:nvSpPr>
        <p:spPr/>
        <p:txBody>
          <a:bodyPr/>
          <a:lstStyle/>
          <a:p>
            <a:fld id="{EAEF51F3-7402-1E43-A52A-04D0BBC619AC}" type="slidenum">
              <a:rPr lang="en-US" smtClean="0"/>
              <a:t>50</a:t>
            </a:fld>
            <a:endParaRPr lang="en-US"/>
          </a:p>
        </p:txBody>
      </p:sp>
      <p:graphicFrame>
        <p:nvGraphicFramePr>
          <p:cNvPr id="7" name="Table 5">
            <a:extLst>
              <a:ext uri="{FF2B5EF4-FFF2-40B4-BE49-F238E27FC236}">
                <a16:creationId xmlns:a16="http://schemas.microsoft.com/office/drawing/2014/main" id="{2AFC6AF3-D814-1581-595F-7EF5CCE878E0}"/>
              </a:ext>
            </a:extLst>
          </p:cNvPr>
          <p:cNvGraphicFramePr>
            <a:graphicFrameLocks noGrp="1"/>
          </p:cNvGraphicFramePr>
          <p:nvPr>
            <p:extLst>
              <p:ext uri="{D42A27DB-BD31-4B8C-83A1-F6EECF244321}">
                <p14:modId xmlns:p14="http://schemas.microsoft.com/office/powerpoint/2010/main" val="14556873"/>
              </p:ext>
            </p:extLst>
          </p:nvPr>
        </p:nvGraphicFramePr>
        <p:xfrm>
          <a:off x="8610600" y="1984156"/>
          <a:ext cx="2563892" cy="792480"/>
        </p:xfrm>
        <a:graphic>
          <a:graphicData uri="http://schemas.openxmlformats.org/drawingml/2006/table">
            <a:tbl>
              <a:tblPr bandRow="1">
                <a:tableStyleId>{5C22544A-7EE6-4342-B048-85BDC9FD1C3A}</a:tableStyleId>
              </a:tblPr>
              <a:tblGrid>
                <a:gridCol w="1450181">
                  <a:extLst>
                    <a:ext uri="{9D8B030D-6E8A-4147-A177-3AD203B41FA5}">
                      <a16:colId xmlns:a16="http://schemas.microsoft.com/office/drawing/2014/main" val="3632896242"/>
                    </a:ext>
                  </a:extLst>
                </a:gridCol>
                <a:gridCol w="1113711">
                  <a:extLst>
                    <a:ext uri="{9D8B030D-6E8A-4147-A177-3AD203B41FA5}">
                      <a16:colId xmlns:a16="http://schemas.microsoft.com/office/drawing/2014/main" val="1941213541"/>
                    </a:ext>
                  </a:extLst>
                </a:gridCol>
              </a:tblGrid>
              <a:tr h="370840">
                <a:tc>
                  <a:txBody>
                    <a:bodyPr/>
                    <a:lstStyle/>
                    <a:p>
                      <a:pPr algn="ctr"/>
                      <a:r>
                        <a:rPr lang="en-US" sz="2000" dirty="0">
                          <a:solidFill>
                            <a:schemeClr val="tx1"/>
                          </a:solidFill>
                        </a:rPr>
                        <a:t>Mis-rate</a:t>
                      </a:r>
                    </a:p>
                  </a:txBody>
                  <a:tcPr>
                    <a:solidFill>
                      <a:srgbClr val="B0D8C0"/>
                    </a:solidFill>
                  </a:tcPr>
                </a:tc>
                <a:tc>
                  <a:txBody>
                    <a:bodyPr/>
                    <a:lstStyle/>
                    <a:p>
                      <a:pPr algn="ctr"/>
                      <a:r>
                        <a:rPr lang="en-US" sz="2000" dirty="0">
                          <a:solidFill>
                            <a:schemeClr val="tx1"/>
                          </a:solidFill>
                        </a:rPr>
                        <a:t>2.8%</a:t>
                      </a:r>
                    </a:p>
                  </a:txBody>
                  <a:tcPr>
                    <a:solidFill>
                      <a:srgbClr val="B0D8C0"/>
                    </a:solidFill>
                  </a:tcPr>
                </a:tc>
                <a:extLst>
                  <a:ext uri="{0D108BD9-81ED-4DB2-BD59-A6C34878D82A}">
                    <a16:rowId xmlns:a16="http://schemas.microsoft.com/office/drawing/2014/main" val="118361301"/>
                  </a:ext>
                </a:extLst>
              </a:tr>
              <a:tr h="370840">
                <a:tc>
                  <a:txBody>
                    <a:bodyPr/>
                    <a:lstStyle/>
                    <a:p>
                      <a:pPr algn="ctr"/>
                      <a:r>
                        <a:rPr lang="en-US" sz="2000" dirty="0">
                          <a:solidFill>
                            <a:schemeClr val="bg1"/>
                          </a:solidFill>
                        </a:rPr>
                        <a:t>Instructions</a:t>
                      </a:r>
                    </a:p>
                  </a:txBody>
                  <a:tcPr>
                    <a:solidFill>
                      <a:srgbClr val="39751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9%</a:t>
                      </a:r>
                    </a:p>
                  </a:txBody>
                  <a:tcPr>
                    <a:solidFill>
                      <a:srgbClr val="397511"/>
                    </a:solidFill>
                  </a:tcPr>
                </a:tc>
                <a:extLst>
                  <a:ext uri="{0D108BD9-81ED-4DB2-BD59-A6C34878D82A}">
                    <a16:rowId xmlns:a16="http://schemas.microsoft.com/office/drawing/2014/main" val="1228166242"/>
                  </a:ext>
                </a:extLst>
              </a:tr>
            </a:tbl>
          </a:graphicData>
        </a:graphic>
      </p:graphicFrame>
    </p:spTree>
    <p:extLst>
      <p:ext uri="{BB962C8B-B14F-4D97-AF65-F5344CB8AC3E}">
        <p14:creationId xmlns:p14="http://schemas.microsoft.com/office/powerpoint/2010/main" val="329032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016398C-EFB1-7976-5796-3751037D8997}"/>
              </a:ext>
            </a:extLst>
          </p:cNvPr>
          <p:cNvPicPr>
            <a:picLocks noChangeAspect="1"/>
          </p:cNvPicPr>
          <p:nvPr/>
        </p:nvPicPr>
        <p:blipFill>
          <a:blip r:embed="rId3"/>
          <a:stretch>
            <a:fillRect/>
          </a:stretch>
        </p:blipFill>
        <p:spPr>
          <a:xfrm>
            <a:off x="10764252" y="130832"/>
            <a:ext cx="1155031" cy="1282712"/>
          </a:xfrm>
          <a:prstGeom prst="rect">
            <a:avLst/>
          </a:prstGeom>
        </p:spPr>
      </p:pic>
      <p:sp>
        <p:nvSpPr>
          <p:cNvPr id="5" name="TextBox 4">
            <a:extLst>
              <a:ext uri="{FF2B5EF4-FFF2-40B4-BE49-F238E27FC236}">
                <a16:creationId xmlns:a16="http://schemas.microsoft.com/office/drawing/2014/main" id="{93F9E703-F6E6-6717-9830-235624DDE567}"/>
              </a:ext>
            </a:extLst>
          </p:cNvPr>
          <p:cNvSpPr txBox="1"/>
          <p:nvPr/>
        </p:nvSpPr>
        <p:spPr>
          <a:xfrm>
            <a:off x="481263" y="449179"/>
            <a:ext cx="2250616" cy="646331"/>
          </a:xfrm>
          <a:prstGeom prst="rect">
            <a:avLst/>
          </a:prstGeom>
          <a:noFill/>
        </p:spPr>
        <p:txBody>
          <a:bodyPr wrap="none" rtlCol="0">
            <a:spAutoFit/>
          </a:bodyPr>
          <a:lstStyle/>
          <a:p>
            <a:r>
              <a:rPr lang="en-US" sz="3600" dirty="0">
                <a:solidFill>
                  <a:srgbClr val="38336C"/>
                </a:solidFill>
              </a:rPr>
              <a:t>Limitations</a:t>
            </a:r>
          </a:p>
        </p:txBody>
      </p:sp>
      <p:sp>
        <p:nvSpPr>
          <p:cNvPr id="6" name="TextBox 5">
            <a:extLst>
              <a:ext uri="{FF2B5EF4-FFF2-40B4-BE49-F238E27FC236}">
                <a16:creationId xmlns:a16="http://schemas.microsoft.com/office/drawing/2014/main" id="{E33D8152-789C-B6D8-A3A1-4616D1DE0318}"/>
              </a:ext>
            </a:extLst>
          </p:cNvPr>
          <p:cNvSpPr txBox="1"/>
          <p:nvPr/>
        </p:nvSpPr>
        <p:spPr>
          <a:xfrm>
            <a:off x="942756" y="1413544"/>
            <a:ext cx="440486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Spectre in-place training attack </a:t>
            </a:r>
          </a:p>
        </p:txBody>
      </p:sp>
      <p:sp>
        <p:nvSpPr>
          <p:cNvPr id="15" name="TextBox 14">
            <a:extLst>
              <a:ext uri="{FF2B5EF4-FFF2-40B4-BE49-F238E27FC236}">
                <a16:creationId xmlns:a16="http://schemas.microsoft.com/office/drawing/2014/main" id="{09A225B3-35FC-6632-68EA-12708531A3BC}"/>
              </a:ext>
            </a:extLst>
          </p:cNvPr>
          <p:cNvSpPr txBox="1"/>
          <p:nvPr/>
        </p:nvSpPr>
        <p:spPr>
          <a:xfrm>
            <a:off x="9801645" y="1935084"/>
            <a:ext cx="1925213" cy="1295868"/>
          </a:xfrm>
          <a:prstGeom prst="rect">
            <a:avLst/>
          </a:prstGeom>
          <a:ln>
            <a:solidFill>
              <a:srgbClr val="979BD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dirty="0">
                <a:solidFill>
                  <a:srgbClr val="0070C0"/>
                </a:solidFill>
              </a:rPr>
              <a:t>if</a:t>
            </a:r>
            <a:r>
              <a:rPr lang="en-US" dirty="0"/>
              <a:t> (i &lt; </a:t>
            </a:r>
            <a:r>
              <a:rPr lang="en-US" dirty="0" err="1"/>
              <a:t>array_size</a:t>
            </a:r>
            <a:r>
              <a:rPr lang="en-US" dirty="0"/>
              <a:t>) {</a:t>
            </a:r>
          </a:p>
          <a:p>
            <a:pPr>
              <a:lnSpc>
                <a:spcPct val="150000"/>
              </a:lnSpc>
            </a:pPr>
            <a:r>
              <a:rPr lang="en-US" dirty="0"/>
              <a:t>   </a:t>
            </a:r>
            <a:r>
              <a:rPr lang="en-US" dirty="0">
                <a:solidFill>
                  <a:srgbClr val="FF0000"/>
                </a:solidFill>
              </a:rPr>
              <a:t>load(i);</a:t>
            </a:r>
          </a:p>
          <a:p>
            <a:pPr>
              <a:lnSpc>
                <a:spcPct val="150000"/>
              </a:lnSpc>
            </a:pPr>
            <a:r>
              <a:rPr lang="en-US" dirty="0"/>
              <a:t>}</a:t>
            </a:r>
          </a:p>
        </p:txBody>
      </p:sp>
      <p:sp>
        <p:nvSpPr>
          <p:cNvPr id="16" name="TextBox 15">
            <a:extLst>
              <a:ext uri="{FF2B5EF4-FFF2-40B4-BE49-F238E27FC236}">
                <a16:creationId xmlns:a16="http://schemas.microsoft.com/office/drawing/2014/main" id="{D16952B5-B5B5-C06B-DDF9-14C922B5517F}"/>
              </a:ext>
            </a:extLst>
          </p:cNvPr>
          <p:cNvSpPr txBox="1"/>
          <p:nvPr/>
        </p:nvSpPr>
        <p:spPr>
          <a:xfrm>
            <a:off x="6829192" y="1935084"/>
            <a:ext cx="1925213" cy="1295868"/>
          </a:xfrm>
          <a:prstGeom prst="rect">
            <a:avLst/>
          </a:prstGeom>
          <a:ln>
            <a:solidFill>
              <a:srgbClr val="979BD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dirty="0">
                <a:solidFill>
                  <a:srgbClr val="0070C0"/>
                </a:solidFill>
              </a:rPr>
              <a:t>if</a:t>
            </a:r>
            <a:r>
              <a:rPr lang="en-US" dirty="0"/>
              <a:t> (</a:t>
            </a:r>
            <a:r>
              <a:rPr lang="en-US" dirty="0">
                <a:solidFill>
                  <a:srgbClr val="0070C0"/>
                </a:solidFill>
              </a:rPr>
              <a:t>TRUE</a:t>
            </a:r>
            <a:r>
              <a:rPr lang="en-US" dirty="0"/>
              <a:t>) {</a:t>
            </a:r>
          </a:p>
          <a:p>
            <a:pPr>
              <a:lnSpc>
                <a:spcPct val="150000"/>
              </a:lnSpc>
            </a:pPr>
            <a:r>
              <a:rPr lang="en-US" dirty="0"/>
              <a:t>   /* … */</a:t>
            </a:r>
          </a:p>
          <a:p>
            <a:pPr>
              <a:lnSpc>
                <a:spcPct val="150000"/>
              </a:lnSpc>
            </a:pPr>
            <a:r>
              <a:rPr lang="en-US" dirty="0"/>
              <a:t>}</a:t>
            </a:r>
          </a:p>
        </p:txBody>
      </p:sp>
      <p:sp>
        <p:nvSpPr>
          <p:cNvPr id="17" name="TextBox 16">
            <a:extLst>
              <a:ext uri="{FF2B5EF4-FFF2-40B4-BE49-F238E27FC236}">
                <a16:creationId xmlns:a16="http://schemas.microsoft.com/office/drawing/2014/main" id="{CD1004D8-8666-C867-C228-63FF0BA91255}"/>
              </a:ext>
            </a:extLst>
          </p:cNvPr>
          <p:cNvSpPr txBox="1"/>
          <p:nvPr/>
        </p:nvSpPr>
        <p:spPr>
          <a:xfrm>
            <a:off x="9698035" y="1605857"/>
            <a:ext cx="816249" cy="369332"/>
          </a:xfrm>
          <a:prstGeom prst="rect">
            <a:avLst/>
          </a:prstGeom>
          <a:noFill/>
        </p:spPr>
        <p:txBody>
          <a:bodyPr wrap="none" rtlCol="0">
            <a:spAutoFit/>
          </a:bodyPr>
          <a:lstStyle/>
          <a:p>
            <a:r>
              <a:rPr lang="en-US" dirty="0"/>
              <a:t>victim:</a:t>
            </a:r>
          </a:p>
        </p:txBody>
      </p:sp>
      <p:sp>
        <p:nvSpPr>
          <p:cNvPr id="18" name="TextBox 17">
            <a:extLst>
              <a:ext uri="{FF2B5EF4-FFF2-40B4-BE49-F238E27FC236}">
                <a16:creationId xmlns:a16="http://schemas.microsoft.com/office/drawing/2014/main" id="{050ACD4A-5485-A99C-82C0-14FA45558AFB}"/>
              </a:ext>
            </a:extLst>
          </p:cNvPr>
          <p:cNvSpPr txBox="1"/>
          <p:nvPr/>
        </p:nvSpPr>
        <p:spPr>
          <a:xfrm>
            <a:off x="6742065" y="1626954"/>
            <a:ext cx="1004186" cy="369332"/>
          </a:xfrm>
          <a:prstGeom prst="rect">
            <a:avLst/>
          </a:prstGeom>
          <a:noFill/>
        </p:spPr>
        <p:txBody>
          <a:bodyPr wrap="none" rtlCol="0">
            <a:spAutoFit/>
          </a:bodyPr>
          <a:lstStyle/>
          <a:p>
            <a:r>
              <a:rPr lang="en-US" dirty="0"/>
              <a:t>attacker:</a:t>
            </a:r>
          </a:p>
        </p:txBody>
      </p:sp>
      <p:sp>
        <p:nvSpPr>
          <p:cNvPr id="19" name="TextBox 18">
            <a:extLst>
              <a:ext uri="{FF2B5EF4-FFF2-40B4-BE49-F238E27FC236}">
                <a16:creationId xmlns:a16="http://schemas.microsoft.com/office/drawing/2014/main" id="{9147F227-9E98-E0B5-00C9-13583B23E631}"/>
              </a:ext>
            </a:extLst>
          </p:cNvPr>
          <p:cNvSpPr txBox="1"/>
          <p:nvPr/>
        </p:nvSpPr>
        <p:spPr>
          <a:xfrm>
            <a:off x="5993399" y="2026456"/>
            <a:ext cx="869149" cy="369332"/>
          </a:xfrm>
          <a:prstGeom prst="rect">
            <a:avLst/>
          </a:prstGeom>
          <a:noFill/>
        </p:spPr>
        <p:txBody>
          <a:bodyPr wrap="none" rtlCol="0">
            <a:spAutoFit/>
          </a:bodyPr>
          <a:lstStyle/>
          <a:p>
            <a:r>
              <a:rPr lang="en-US" dirty="0">
                <a:solidFill>
                  <a:srgbClr val="7030A0"/>
                </a:solidFill>
              </a:rPr>
              <a:t>0x1234</a:t>
            </a:r>
          </a:p>
        </p:txBody>
      </p:sp>
      <p:sp>
        <p:nvSpPr>
          <p:cNvPr id="20" name="TextBox 19">
            <a:extLst>
              <a:ext uri="{FF2B5EF4-FFF2-40B4-BE49-F238E27FC236}">
                <a16:creationId xmlns:a16="http://schemas.microsoft.com/office/drawing/2014/main" id="{BDAB93F6-8740-25A9-E554-66160D7B8AC2}"/>
              </a:ext>
            </a:extLst>
          </p:cNvPr>
          <p:cNvSpPr txBox="1"/>
          <p:nvPr/>
        </p:nvSpPr>
        <p:spPr>
          <a:xfrm>
            <a:off x="8945464" y="2026456"/>
            <a:ext cx="869149" cy="369332"/>
          </a:xfrm>
          <a:prstGeom prst="rect">
            <a:avLst/>
          </a:prstGeom>
          <a:noFill/>
        </p:spPr>
        <p:txBody>
          <a:bodyPr wrap="none" rtlCol="0">
            <a:spAutoFit/>
          </a:bodyPr>
          <a:lstStyle/>
          <a:p>
            <a:r>
              <a:rPr lang="en-US" dirty="0">
                <a:solidFill>
                  <a:srgbClr val="7030A0"/>
                </a:solidFill>
              </a:rPr>
              <a:t>0x1234</a:t>
            </a:r>
          </a:p>
        </p:txBody>
      </p:sp>
      <p:sp>
        <p:nvSpPr>
          <p:cNvPr id="21" name="TextBox 20">
            <a:extLst>
              <a:ext uri="{FF2B5EF4-FFF2-40B4-BE49-F238E27FC236}">
                <a16:creationId xmlns:a16="http://schemas.microsoft.com/office/drawing/2014/main" id="{AABA1823-3BB3-6691-7514-91856A5EACF3}"/>
              </a:ext>
            </a:extLst>
          </p:cNvPr>
          <p:cNvSpPr txBox="1"/>
          <p:nvPr/>
        </p:nvSpPr>
        <p:spPr>
          <a:xfrm>
            <a:off x="7937224" y="3197062"/>
            <a:ext cx="2750433" cy="369332"/>
          </a:xfrm>
          <a:prstGeom prst="rect">
            <a:avLst/>
          </a:prstGeom>
          <a:noFill/>
        </p:spPr>
        <p:txBody>
          <a:bodyPr wrap="none" rtlCol="0">
            <a:spAutoFit/>
          </a:bodyPr>
          <a:lstStyle/>
          <a:p>
            <a:r>
              <a:rPr lang="en-US" dirty="0"/>
              <a:t>Out-of-place training attack</a:t>
            </a:r>
          </a:p>
        </p:txBody>
      </p:sp>
      <p:sp>
        <p:nvSpPr>
          <p:cNvPr id="22" name="TextBox 21">
            <a:extLst>
              <a:ext uri="{FF2B5EF4-FFF2-40B4-BE49-F238E27FC236}">
                <a16:creationId xmlns:a16="http://schemas.microsoft.com/office/drawing/2014/main" id="{1A3FAE92-9C03-6DF4-3A7C-5A9013797224}"/>
              </a:ext>
            </a:extLst>
          </p:cNvPr>
          <p:cNvSpPr txBox="1"/>
          <p:nvPr/>
        </p:nvSpPr>
        <p:spPr>
          <a:xfrm>
            <a:off x="8349835" y="4389526"/>
            <a:ext cx="1925213" cy="1295868"/>
          </a:xfrm>
          <a:prstGeom prst="rect">
            <a:avLst/>
          </a:prstGeom>
          <a:ln>
            <a:solidFill>
              <a:srgbClr val="979BD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dirty="0">
                <a:solidFill>
                  <a:srgbClr val="0070C0"/>
                </a:solidFill>
              </a:rPr>
              <a:t>if</a:t>
            </a:r>
            <a:r>
              <a:rPr lang="en-US" dirty="0"/>
              <a:t> (i &lt; array_size) {</a:t>
            </a:r>
          </a:p>
          <a:p>
            <a:pPr>
              <a:lnSpc>
                <a:spcPct val="150000"/>
              </a:lnSpc>
            </a:pPr>
            <a:r>
              <a:rPr lang="en-US" dirty="0"/>
              <a:t>   </a:t>
            </a:r>
            <a:r>
              <a:rPr lang="en-US" dirty="0">
                <a:solidFill>
                  <a:srgbClr val="FF0000"/>
                </a:solidFill>
              </a:rPr>
              <a:t>load(i);</a:t>
            </a:r>
          </a:p>
          <a:p>
            <a:pPr>
              <a:lnSpc>
                <a:spcPct val="150000"/>
              </a:lnSpc>
            </a:pPr>
            <a:r>
              <a:rPr lang="en-US" dirty="0"/>
              <a:t>}</a:t>
            </a:r>
          </a:p>
        </p:txBody>
      </p:sp>
      <p:sp>
        <p:nvSpPr>
          <p:cNvPr id="23" name="TextBox 22">
            <a:extLst>
              <a:ext uri="{FF2B5EF4-FFF2-40B4-BE49-F238E27FC236}">
                <a16:creationId xmlns:a16="http://schemas.microsoft.com/office/drawing/2014/main" id="{33AC33C7-1EC9-52B6-0570-C629E9D3515A}"/>
              </a:ext>
            </a:extLst>
          </p:cNvPr>
          <p:cNvSpPr txBox="1"/>
          <p:nvPr/>
        </p:nvSpPr>
        <p:spPr>
          <a:xfrm>
            <a:off x="8246225" y="4060299"/>
            <a:ext cx="816249" cy="369332"/>
          </a:xfrm>
          <a:prstGeom prst="rect">
            <a:avLst/>
          </a:prstGeom>
          <a:noFill/>
        </p:spPr>
        <p:txBody>
          <a:bodyPr wrap="none" rtlCol="0">
            <a:spAutoFit/>
          </a:bodyPr>
          <a:lstStyle/>
          <a:p>
            <a:r>
              <a:rPr lang="en-US" dirty="0"/>
              <a:t>victim:</a:t>
            </a:r>
          </a:p>
        </p:txBody>
      </p:sp>
      <p:sp>
        <p:nvSpPr>
          <p:cNvPr id="24" name="TextBox 23">
            <a:extLst>
              <a:ext uri="{FF2B5EF4-FFF2-40B4-BE49-F238E27FC236}">
                <a16:creationId xmlns:a16="http://schemas.microsoft.com/office/drawing/2014/main" id="{7B26C219-BFFB-8141-8018-77A3261E68A4}"/>
              </a:ext>
            </a:extLst>
          </p:cNvPr>
          <p:cNvSpPr txBox="1"/>
          <p:nvPr/>
        </p:nvSpPr>
        <p:spPr>
          <a:xfrm>
            <a:off x="7493654" y="4480898"/>
            <a:ext cx="869149" cy="369332"/>
          </a:xfrm>
          <a:prstGeom prst="rect">
            <a:avLst/>
          </a:prstGeom>
          <a:noFill/>
        </p:spPr>
        <p:txBody>
          <a:bodyPr wrap="none" rtlCol="0">
            <a:spAutoFit/>
          </a:bodyPr>
          <a:lstStyle/>
          <a:p>
            <a:r>
              <a:rPr lang="en-US" dirty="0">
                <a:solidFill>
                  <a:srgbClr val="7030A0"/>
                </a:solidFill>
              </a:rPr>
              <a:t>0x1234</a:t>
            </a:r>
          </a:p>
        </p:txBody>
      </p:sp>
      <p:sp>
        <p:nvSpPr>
          <p:cNvPr id="25" name="TextBox 24">
            <a:extLst>
              <a:ext uri="{FF2B5EF4-FFF2-40B4-BE49-F238E27FC236}">
                <a16:creationId xmlns:a16="http://schemas.microsoft.com/office/drawing/2014/main" id="{C5510F3B-5A5A-AEFC-9D18-6F95EDD05DAF}"/>
              </a:ext>
            </a:extLst>
          </p:cNvPr>
          <p:cNvSpPr txBox="1"/>
          <p:nvPr/>
        </p:nvSpPr>
        <p:spPr>
          <a:xfrm>
            <a:off x="8150166" y="5645289"/>
            <a:ext cx="2324547" cy="369332"/>
          </a:xfrm>
          <a:prstGeom prst="rect">
            <a:avLst/>
          </a:prstGeom>
          <a:noFill/>
        </p:spPr>
        <p:txBody>
          <a:bodyPr wrap="none" rtlCol="0">
            <a:spAutoFit/>
          </a:bodyPr>
          <a:lstStyle/>
          <a:p>
            <a:r>
              <a:rPr lang="en-US" dirty="0"/>
              <a:t>in-place training attack</a:t>
            </a:r>
          </a:p>
        </p:txBody>
      </p:sp>
      <p:sp>
        <p:nvSpPr>
          <p:cNvPr id="2" name="Slide Number Placeholder 1">
            <a:extLst>
              <a:ext uri="{FF2B5EF4-FFF2-40B4-BE49-F238E27FC236}">
                <a16:creationId xmlns:a16="http://schemas.microsoft.com/office/drawing/2014/main" id="{1C111B49-6372-FBE2-14CF-3D4903022DFC}"/>
              </a:ext>
            </a:extLst>
          </p:cNvPr>
          <p:cNvSpPr>
            <a:spLocks noGrp="1"/>
          </p:cNvSpPr>
          <p:nvPr>
            <p:ph type="sldNum" sz="quarter" idx="12"/>
          </p:nvPr>
        </p:nvSpPr>
        <p:spPr/>
        <p:txBody>
          <a:bodyPr/>
          <a:lstStyle/>
          <a:p>
            <a:fld id="{EAEF51F3-7402-1E43-A52A-04D0BBC619AC}" type="slidenum">
              <a:rPr lang="en-US" smtClean="0"/>
              <a:t>51</a:t>
            </a:fld>
            <a:endParaRPr lang="en-US"/>
          </a:p>
        </p:txBody>
      </p:sp>
    </p:spTree>
    <p:extLst>
      <p:ext uri="{BB962C8B-B14F-4D97-AF65-F5344CB8AC3E}">
        <p14:creationId xmlns:p14="http://schemas.microsoft.com/office/powerpoint/2010/main" val="194885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A28D573A-4C97-5854-54B6-143FA54705E6}"/>
              </a:ext>
            </a:extLst>
          </p:cNvPr>
          <p:cNvPicPr>
            <a:picLocks noChangeAspect="1"/>
          </p:cNvPicPr>
          <p:nvPr/>
        </p:nvPicPr>
        <p:blipFill>
          <a:blip r:embed="rId3"/>
          <a:stretch>
            <a:fillRect/>
          </a:stretch>
        </p:blipFill>
        <p:spPr>
          <a:xfrm>
            <a:off x="11238692" y="125716"/>
            <a:ext cx="859383" cy="954382"/>
          </a:xfrm>
          <a:prstGeom prst="rect">
            <a:avLst/>
          </a:prstGeom>
        </p:spPr>
      </p:pic>
      <p:sp>
        <p:nvSpPr>
          <p:cNvPr id="7" name="TextBox 6">
            <a:extLst>
              <a:ext uri="{FF2B5EF4-FFF2-40B4-BE49-F238E27FC236}">
                <a16:creationId xmlns:a16="http://schemas.microsoft.com/office/drawing/2014/main" id="{26E59003-9763-C4A3-76EA-B520702B10EA}"/>
              </a:ext>
            </a:extLst>
          </p:cNvPr>
          <p:cNvSpPr txBox="1"/>
          <p:nvPr/>
        </p:nvSpPr>
        <p:spPr>
          <a:xfrm>
            <a:off x="412602" y="406315"/>
            <a:ext cx="8011873" cy="646331"/>
          </a:xfrm>
          <a:prstGeom prst="rect">
            <a:avLst/>
          </a:prstGeom>
          <a:noFill/>
        </p:spPr>
        <p:txBody>
          <a:bodyPr wrap="none" rtlCol="0">
            <a:spAutoFit/>
          </a:bodyPr>
          <a:lstStyle/>
          <a:p>
            <a:r>
              <a:rPr lang="en-US" sz="3600" dirty="0">
                <a:solidFill>
                  <a:srgbClr val="38336C"/>
                </a:solidFill>
              </a:rPr>
              <a:t>Partitioning into more than two partitions</a:t>
            </a:r>
          </a:p>
        </p:txBody>
      </p:sp>
      <p:graphicFrame>
        <p:nvGraphicFramePr>
          <p:cNvPr id="2" name="Table 3">
            <a:extLst>
              <a:ext uri="{FF2B5EF4-FFF2-40B4-BE49-F238E27FC236}">
                <a16:creationId xmlns:a16="http://schemas.microsoft.com/office/drawing/2014/main" id="{A1A4623E-72D4-BA38-35EC-9E39A55C4C2A}"/>
              </a:ext>
            </a:extLst>
          </p:cNvPr>
          <p:cNvGraphicFramePr>
            <a:graphicFrameLocks noGrp="1"/>
          </p:cNvGraphicFramePr>
          <p:nvPr>
            <p:extLst>
              <p:ext uri="{D42A27DB-BD31-4B8C-83A1-F6EECF244321}">
                <p14:modId xmlns:p14="http://schemas.microsoft.com/office/powerpoint/2010/main" val="2783246351"/>
              </p:ext>
            </p:extLst>
          </p:nvPr>
        </p:nvGraphicFramePr>
        <p:xfrm>
          <a:off x="5892589" y="2181533"/>
          <a:ext cx="5436024" cy="457200"/>
        </p:xfrm>
        <a:graphic>
          <a:graphicData uri="http://schemas.openxmlformats.org/drawingml/2006/table">
            <a:tbl>
              <a:tblPr firstRow="1" bandRow="1">
                <a:tableStyleId>{5C22544A-7EE6-4342-B048-85BDC9FD1C3A}</a:tableStyleId>
              </a:tblPr>
              <a:tblGrid>
                <a:gridCol w="453002">
                  <a:extLst>
                    <a:ext uri="{9D8B030D-6E8A-4147-A177-3AD203B41FA5}">
                      <a16:colId xmlns:a16="http://schemas.microsoft.com/office/drawing/2014/main" val="2570483209"/>
                    </a:ext>
                  </a:extLst>
                </a:gridCol>
                <a:gridCol w="453002">
                  <a:extLst>
                    <a:ext uri="{9D8B030D-6E8A-4147-A177-3AD203B41FA5}">
                      <a16:colId xmlns:a16="http://schemas.microsoft.com/office/drawing/2014/main" val="2047456420"/>
                    </a:ext>
                  </a:extLst>
                </a:gridCol>
                <a:gridCol w="453002">
                  <a:extLst>
                    <a:ext uri="{9D8B030D-6E8A-4147-A177-3AD203B41FA5}">
                      <a16:colId xmlns:a16="http://schemas.microsoft.com/office/drawing/2014/main" val="1424292221"/>
                    </a:ext>
                  </a:extLst>
                </a:gridCol>
                <a:gridCol w="453002">
                  <a:extLst>
                    <a:ext uri="{9D8B030D-6E8A-4147-A177-3AD203B41FA5}">
                      <a16:colId xmlns:a16="http://schemas.microsoft.com/office/drawing/2014/main" val="2251731910"/>
                    </a:ext>
                  </a:extLst>
                </a:gridCol>
                <a:gridCol w="453002">
                  <a:extLst>
                    <a:ext uri="{9D8B030D-6E8A-4147-A177-3AD203B41FA5}">
                      <a16:colId xmlns:a16="http://schemas.microsoft.com/office/drawing/2014/main" val="1105132154"/>
                    </a:ext>
                  </a:extLst>
                </a:gridCol>
                <a:gridCol w="453002">
                  <a:extLst>
                    <a:ext uri="{9D8B030D-6E8A-4147-A177-3AD203B41FA5}">
                      <a16:colId xmlns:a16="http://schemas.microsoft.com/office/drawing/2014/main" val="3568342761"/>
                    </a:ext>
                  </a:extLst>
                </a:gridCol>
                <a:gridCol w="453002">
                  <a:extLst>
                    <a:ext uri="{9D8B030D-6E8A-4147-A177-3AD203B41FA5}">
                      <a16:colId xmlns:a16="http://schemas.microsoft.com/office/drawing/2014/main" val="4039249956"/>
                    </a:ext>
                  </a:extLst>
                </a:gridCol>
                <a:gridCol w="453002">
                  <a:extLst>
                    <a:ext uri="{9D8B030D-6E8A-4147-A177-3AD203B41FA5}">
                      <a16:colId xmlns:a16="http://schemas.microsoft.com/office/drawing/2014/main" val="3548953395"/>
                    </a:ext>
                  </a:extLst>
                </a:gridCol>
                <a:gridCol w="453002">
                  <a:extLst>
                    <a:ext uri="{9D8B030D-6E8A-4147-A177-3AD203B41FA5}">
                      <a16:colId xmlns:a16="http://schemas.microsoft.com/office/drawing/2014/main" val="2466534462"/>
                    </a:ext>
                  </a:extLst>
                </a:gridCol>
                <a:gridCol w="453002">
                  <a:extLst>
                    <a:ext uri="{9D8B030D-6E8A-4147-A177-3AD203B41FA5}">
                      <a16:colId xmlns:a16="http://schemas.microsoft.com/office/drawing/2014/main" val="2487422898"/>
                    </a:ext>
                  </a:extLst>
                </a:gridCol>
                <a:gridCol w="453002">
                  <a:extLst>
                    <a:ext uri="{9D8B030D-6E8A-4147-A177-3AD203B41FA5}">
                      <a16:colId xmlns:a16="http://schemas.microsoft.com/office/drawing/2014/main" val="2449439566"/>
                    </a:ext>
                  </a:extLst>
                </a:gridCol>
                <a:gridCol w="453002">
                  <a:extLst>
                    <a:ext uri="{9D8B030D-6E8A-4147-A177-3AD203B41FA5}">
                      <a16:colId xmlns:a16="http://schemas.microsoft.com/office/drawing/2014/main" val="4256142536"/>
                    </a:ext>
                  </a:extLst>
                </a:gridCol>
              </a:tblGrid>
              <a:tr h="400110">
                <a:tc>
                  <a:txBody>
                    <a:bodyPr/>
                    <a:lstStyle/>
                    <a:p>
                      <a:pPr algn="ctr"/>
                      <a:r>
                        <a:rPr lang="en-US" dirty="0">
                          <a:solidFill>
                            <a:schemeClr val="bg1"/>
                          </a:solidFill>
                        </a:rPr>
                        <a:t>11</a:t>
                      </a:r>
                    </a:p>
                  </a:txBody>
                  <a:tcPr>
                    <a:solidFill>
                      <a:srgbClr val="6B61B2"/>
                    </a:solidFill>
                  </a:tcPr>
                </a:tc>
                <a:tc>
                  <a:txBody>
                    <a:bodyPr/>
                    <a:lstStyle/>
                    <a:p>
                      <a:pPr algn="ctr"/>
                      <a:r>
                        <a:rPr lang="en-US" dirty="0">
                          <a:solidFill>
                            <a:schemeClr val="bg1"/>
                          </a:solidFill>
                        </a:rPr>
                        <a:t>10</a:t>
                      </a:r>
                    </a:p>
                  </a:txBody>
                  <a:tcPr>
                    <a:solidFill>
                      <a:srgbClr val="6B61B2"/>
                    </a:solidFill>
                  </a:tcPr>
                </a:tc>
                <a:tc>
                  <a:txBody>
                    <a:bodyPr/>
                    <a:lstStyle/>
                    <a:p>
                      <a:pPr algn="ctr"/>
                      <a:r>
                        <a:rPr lang="en-US" dirty="0">
                          <a:solidFill>
                            <a:schemeClr val="bg1"/>
                          </a:solidFill>
                        </a:rPr>
                        <a:t>9</a:t>
                      </a:r>
                    </a:p>
                  </a:txBody>
                  <a:tcPr>
                    <a:solidFill>
                      <a:srgbClr val="6B61B2"/>
                    </a:solidFill>
                  </a:tcPr>
                </a:tc>
                <a:tc>
                  <a:txBody>
                    <a:bodyPr/>
                    <a:lstStyle/>
                    <a:p>
                      <a:pPr algn="ctr"/>
                      <a:r>
                        <a:rPr lang="en-US" dirty="0">
                          <a:solidFill>
                            <a:schemeClr val="bg1"/>
                          </a:solidFill>
                        </a:rPr>
                        <a:t>8</a:t>
                      </a:r>
                    </a:p>
                  </a:txBody>
                  <a:tcPr>
                    <a:solidFill>
                      <a:srgbClr val="6B61B2"/>
                    </a:solidFill>
                  </a:tcPr>
                </a:tc>
                <a:tc>
                  <a:txBody>
                    <a:bodyPr/>
                    <a:lstStyle/>
                    <a:p>
                      <a:pPr algn="ctr"/>
                      <a:r>
                        <a:rPr lang="en-US" dirty="0">
                          <a:solidFill>
                            <a:schemeClr val="bg1"/>
                          </a:solidFill>
                        </a:rPr>
                        <a:t>7</a:t>
                      </a:r>
                    </a:p>
                  </a:txBody>
                  <a:tcPr>
                    <a:solidFill>
                      <a:srgbClr val="6B61B2"/>
                    </a:solidFill>
                  </a:tcPr>
                </a:tc>
                <a:tc>
                  <a:txBody>
                    <a:bodyPr/>
                    <a:lstStyle/>
                    <a:p>
                      <a:pPr algn="ctr"/>
                      <a:r>
                        <a:rPr lang="en-US" dirty="0">
                          <a:solidFill>
                            <a:schemeClr val="bg1"/>
                          </a:solidFill>
                        </a:rPr>
                        <a:t>6</a:t>
                      </a:r>
                    </a:p>
                  </a:txBody>
                  <a:tcPr>
                    <a:solidFill>
                      <a:srgbClr val="6B61B2"/>
                    </a:solidFill>
                  </a:tcPr>
                </a:tc>
                <a:tc>
                  <a:txBody>
                    <a:bodyPr/>
                    <a:lstStyle/>
                    <a:p>
                      <a:pPr algn="ctr"/>
                      <a:r>
                        <a:rPr lang="en-US" sz="2400" dirty="0">
                          <a:solidFill>
                            <a:schemeClr val="tx1"/>
                          </a:solidFill>
                        </a:rPr>
                        <a:t>5</a:t>
                      </a:r>
                    </a:p>
                  </a:txBody>
                  <a:tcPr>
                    <a:solidFill>
                      <a:srgbClr val="FF7F00"/>
                    </a:solidFill>
                  </a:tcPr>
                </a:tc>
                <a:tc>
                  <a:txBody>
                    <a:bodyPr/>
                    <a:lstStyle/>
                    <a:p>
                      <a:pPr algn="ctr"/>
                      <a:r>
                        <a:rPr lang="en-US" dirty="0">
                          <a:solidFill>
                            <a:schemeClr val="bg1"/>
                          </a:solidFill>
                        </a:rPr>
                        <a:t>4</a:t>
                      </a:r>
                    </a:p>
                  </a:txBody>
                  <a:tcPr>
                    <a:solidFill>
                      <a:srgbClr val="6B61B2"/>
                    </a:solidFill>
                  </a:tcPr>
                </a:tc>
                <a:tc>
                  <a:txBody>
                    <a:bodyPr/>
                    <a:lstStyle/>
                    <a:p>
                      <a:pPr algn="ctr"/>
                      <a:r>
                        <a:rPr lang="en-US" dirty="0">
                          <a:solidFill>
                            <a:schemeClr val="bg1"/>
                          </a:solidFill>
                        </a:rPr>
                        <a:t>3</a:t>
                      </a:r>
                    </a:p>
                  </a:txBody>
                  <a:tcPr>
                    <a:solidFill>
                      <a:srgbClr val="6B61B2"/>
                    </a:solidFill>
                  </a:tcPr>
                </a:tc>
                <a:tc>
                  <a:txBody>
                    <a:bodyPr/>
                    <a:lstStyle/>
                    <a:p>
                      <a:pPr algn="ctr"/>
                      <a:r>
                        <a:rPr lang="en-US" dirty="0">
                          <a:solidFill>
                            <a:schemeClr val="bg1"/>
                          </a:solidFill>
                        </a:rPr>
                        <a:t>2</a:t>
                      </a:r>
                    </a:p>
                  </a:txBody>
                  <a:tcPr>
                    <a:solidFill>
                      <a:srgbClr val="6B61B2"/>
                    </a:solidFill>
                  </a:tcPr>
                </a:tc>
                <a:tc>
                  <a:txBody>
                    <a:bodyPr/>
                    <a:lstStyle/>
                    <a:p>
                      <a:pPr algn="ctr"/>
                      <a:r>
                        <a:rPr lang="en-US" dirty="0">
                          <a:solidFill>
                            <a:schemeClr val="bg1"/>
                          </a:solidFill>
                        </a:rPr>
                        <a:t>1</a:t>
                      </a:r>
                    </a:p>
                  </a:txBody>
                  <a:tcPr>
                    <a:solidFill>
                      <a:srgbClr val="6B61B2"/>
                    </a:solidFill>
                  </a:tcPr>
                </a:tc>
                <a:tc>
                  <a:txBody>
                    <a:bodyPr/>
                    <a:lstStyle/>
                    <a:p>
                      <a:pPr algn="ctr"/>
                      <a:r>
                        <a:rPr lang="en-US" dirty="0">
                          <a:solidFill>
                            <a:schemeClr val="bg1"/>
                          </a:solidFill>
                        </a:rPr>
                        <a:t>0</a:t>
                      </a:r>
                    </a:p>
                  </a:txBody>
                  <a:tcPr>
                    <a:solidFill>
                      <a:srgbClr val="6B61B2"/>
                    </a:solidFill>
                  </a:tcPr>
                </a:tc>
                <a:extLst>
                  <a:ext uri="{0D108BD9-81ED-4DB2-BD59-A6C34878D82A}">
                    <a16:rowId xmlns:a16="http://schemas.microsoft.com/office/drawing/2014/main" val="1264281673"/>
                  </a:ext>
                </a:extLst>
              </a:tr>
            </a:tbl>
          </a:graphicData>
        </a:graphic>
      </p:graphicFrame>
      <p:sp>
        <p:nvSpPr>
          <p:cNvPr id="9" name="TextBox 8">
            <a:extLst>
              <a:ext uri="{FF2B5EF4-FFF2-40B4-BE49-F238E27FC236}">
                <a16:creationId xmlns:a16="http://schemas.microsoft.com/office/drawing/2014/main" id="{79BEADAB-EB32-7DCC-9FD0-C311C5D13FF0}"/>
              </a:ext>
            </a:extLst>
          </p:cNvPr>
          <p:cNvSpPr txBox="1"/>
          <p:nvPr/>
        </p:nvSpPr>
        <p:spPr>
          <a:xfrm>
            <a:off x="5942589" y="1738050"/>
            <a:ext cx="3011850" cy="400110"/>
          </a:xfrm>
          <a:prstGeom prst="rect">
            <a:avLst/>
          </a:prstGeom>
          <a:noFill/>
        </p:spPr>
        <p:txBody>
          <a:bodyPr wrap="none" rtlCol="0">
            <a:spAutoFit/>
          </a:bodyPr>
          <a:lstStyle/>
          <a:p>
            <a:r>
              <a:rPr lang="en-US" sz="2000" b="1" dirty="0"/>
              <a:t>PC [11:0] (Branch Address)</a:t>
            </a:r>
          </a:p>
        </p:txBody>
      </p:sp>
      <p:cxnSp>
        <p:nvCxnSpPr>
          <p:cNvPr id="11" name="Straight Arrow Connector 10">
            <a:extLst>
              <a:ext uri="{FF2B5EF4-FFF2-40B4-BE49-F238E27FC236}">
                <a16:creationId xmlns:a16="http://schemas.microsoft.com/office/drawing/2014/main" id="{E7A93429-1888-7E04-8C81-C6A56E9623EF}"/>
              </a:ext>
            </a:extLst>
          </p:cNvPr>
          <p:cNvCxnSpPr>
            <a:cxnSpLocks/>
          </p:cNvCxnSpPr>
          <p:nvPr/>
        </p:nvCxnSpPr>
        <p:spPr>
          <a:xfrm>
            <a:off x="8832996" y="2617301"/>
            <a:ext cx="0" cy="383077"/>
          </a:xfrm>
          <a:prstGeom prst="straightConnector1">
            <a:avLst/>
          </a:prstGeom>
          <a:ln w="38100">
            <a:solidFill>
              <a:srgbClr val="6B61B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2C419B-F647-4915-A64B-9A81B0C8B1C7}"/>
              </a:ext>
            </a:extLst>
          </p:cNvPr>
          <p:cNvSpPr txBox="1"/>
          <p:nvPr/>
        </p:nvSpPr>
        <p:spPr>
          <a:xfrm>
            <a:off x="8610600" y="2999794"/>
            <a:ext cx="2036135" cy="461665"/>
          </a:xfrm>
          <a:prstGeom prst="rect">
            <a:avLst/>
          </a:prstGeom>
          <a:noFill/>
        </p:spPr>
        <p:txBody>
          <a:bodyPr wrap="none" rtlCol="0">
            <a:spAutoFit/>
          </a:bodyPr>
          <a:lstStyle/>
          <a:p>
            <a:r>
              <a:rPr lang="en-US" sz="2400" b="1" dirty="0"/>
              <a:t>9</a:t>
            </a:r>
            <a:r>
              <a:rPr lang="en-US" sz="2400" b="1" baseline="30000" dirty="0"/>
              <a:t>th</a:t>
            </a:r>
            <a:r>
              <a:rPr lang="en-US" sz="2400" b="1" dirty="0"/>
              <a:t> bit of index</a:t>
            </a:r>
          </a:p>
        </p:txBody>
      </p:sp>
      <p:sp>
        <p:nvSpPr>
          <p:cNvPr id="15" name="TextBox 14">
            <a:extLst>
              <a:ext uri="{FF2B5EF4-FFF2-40B4-BE49-F238E27FC236}">
                <a16:creationId xmlns:a16="http://schemas.microsoft.com/office/drawing/2014/main" id="{A0A01457-A375-3D93-DB0A-8CEE0A084DAF}"/>
              </a:ext>
            </a:extLst>
          </p:cNvPr>
          <p:cNvSpPr txBox="1"/>
          <p:nvPr/>
        </p:nvSpPr>
        <p:spPr>
          <a:xfrm>
            <a:off x="6256333" y="4248861"/>
            <a:ext cx="4708533" cy="584775"/>
          </a:xfrm>
          <a:prstGeom prst="rect">
            <a:avLst/>
          </a:prstGeom>
          <a:noFill/>
        </p:spPr>
        <p:txBody>
          <a:bodyPr wrap="none" rtlCol="0">
            <a:spAutoFit/>
          </a:bodyPr>
          <a:lstStyle/>
          <a:p>
            <a:r>
              <a:rPr lang="en-US" sz="3200" b="1" dirty="0"/>
              <a:t>Index = </a:t>
            </a:r>
            <a:r>
              <a:rPr lang="en-US" sz="3200" b="1" dirty="0">
                <a:solidFill>
                  <a:srgbClr val="FF0000"/>
                </a:solidFill>
              </a:rPr>
              <a:t>PC[5] </a:t>
            </a:r>
            <a:r>
              <a:rPr lang="en-US" sz="3200" b="1" dirty="0"/>
              <a:t>+ folded PHR</a:t>
            </a:r>
          </a:p>
        </p:txBody>
      </p:sp>
      <p:sp>
        <p:nvSpPr>
          <p:cNvPr id="16" name="TextBox 15">
            <a:extLst>
              <a:ext uri="{FF2B5EF4-FFF2-40B4-BE49-F238E27FC236}">
                <a16:creationId xmlns:a16="http://schemas.microsoft.com/office/drawing/2014/main" id="{2FCE7E18-F17F-D3A9-03A2-A8D6C9928BAD}"/>
              </a:ext>
            </a:extLst>
          </p:cNvPr>
          <p:cNvSpPr txBox="1"/>
          <p:nvPr/>
        </p:nvSpPr>
        <p:spPr>
          <a:xfrm>
            <a:off x="7847683" y="4722507"/>
            <a:ext cx="606256" cy="369332"/>
          </a:xfrm>
          <a:prstGeom prst="rect">
            <a:avLst/>
          </a:prstGeom>
          <a:noFill/>
        </p:spPr>
        <p:txBody>
          <a:bodyPr wrap="none" rtlCol="0">
            <a:spAutoFit/>
          </a:bodyPr>
          <a:lstStyle/>
          <a:p>
            <a:r>
              <a:rPr lang="en-US" dirty="0"/>
              <a:t>1 bit</a:t>
            </a:r>
          </a:p>
        </p:txBody>
      </p:sp>
      <p:sp>
        <p:nvSpPr>
          <p:cNvPr id="17" name="TextBox 16">
            <a:extLst>
              <a:ext uri="{FF2B5EF4-FFF2-40B4-BE49-F238E27FC236}">
                <a16:creationId xmlns:a16="http://schemas.microsoft.com/office/drawing/2014/main" id="{2C3490A8-48DE-FD4B-BF6A-45D6BD62DEBC}"/>
              </a:ext>
            </a:extLst>
          </p:cNvPr>
          <p:cNvSpPr txBox="1"/>
          <p:nvPr/>
        </p:nvSpPr>
        <p:spPr>
          <a:xfrm>
            <a:off x="9712072" y="4722507"/>
            <a:ext cx="696024" cy="369332"/>
          </a:xfrm>
          <a:prstGeom prst="rect">
            <a:avLst/>
          </a:prstGeom>
          <a:noFill/>
        </p:spPr>
        <p:txBody>
          <a:bodyPr wrap="none" rtlCol="0">
            <a:spAutoFit/>
          </a:bodyPr>
          <a:lstStyle/>
          <a:p>
            <a:r>
              <a:rPr lang="en-US" dirty="0"/>
              <a:t>8 bits</a:t>
            </a:r>
          </a:p>
        </p:txBody>
      </p:sp>
      <p:sp>
        <p:nvSpPr>
          <p:cNvPr id="19" name="TextBox 18">
            <a:extLst>
              <a:ext uri="{FF2B5EF4-FFF2-40B4-BE49-F238E27FC236}">
                <a16:creationId xmlns:a16="http://schemas.microsoft.com/office/drawing/2014/main" id="{0329352E-FC1E-97A8-62F8-2F5EB31AC592}"/>
              </a:ext>
            </a:extLst>
          </p:cNvPr>
          <p:cNvSpPr txBox="1"/>
          <p:nvPr/>
        </p:nvSpPr>
        <p:spPr>
          <a:xfrm>
            <a:off x="6465094" y="4722507"/>
            <a:ext cx="696024" cy="369332"/>
          </a:xfrm>
          <a:prstGeom prst="rect">
            <a:avLst/>
          </a:prstGeom>
          <a:noFill/>
        </p:spPr>
        <p:txBody>
          <a:bodyPr wrap="none" rtlCol="0">
            <a:spAutoFit/>
          </a:bodyPr>
          <a:lstStyle/>
          <a:p>
            <a:r>
              <a:rPr lang="en-US" dirty="0"/>
              <a:t>9 bits</a:t>
            </a:r>
          </a:p>
        </p:txBody>
      </p:sp>
      <p:sp>
        <p:nvSpPr>
          <p:cNvPr id="22" name="Rectangle 21">
            <a:extLst>
              <a:ext uri="{FF2B5EF4-FFF2-40B4-BE49-F238E27FC236}">
                <a16:creationId xmlns:a16="http://schemas.microsoft.com/office/drawing/2014/main" id="{D4A5C8E8-F3C3-A45B-9269-F3A27199D610}"/>
              </a:ext>
            </a:extLst>
          </p:cNvPr>
          <p:cNvSpPr/>
          <p:nvPr/>
        </p:nvSpPr>
        <p:spPr>
          <a:xfrm>
            <a:off x="5935265" y="3961697"/>
            <a:ext cx="5350669" cy="1521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a:extLst>
              <a:ext uri="{FF2B5EF4-FFF2-40B4-BE49-F238E27FC236}">
                <a16:creationId xmlns:a16="http://schemas.microsoft.com/office/drawing/2014/main" id="{849AFEE9-7967-4B8B-0F6F-DA992BC54E18}"/>
              </a:ext>
            </a:extLst>
          </p:cNvPr>
          <p:cNvSpPr>
            <a:spLocks noGrp="1"/>
          </p:cNvSpPr>
          <p:nvPr>
            <p:ph type="sldNum" sz="quarter" idx="12"/>
          </p:nvPr>
        </p:nvSpPr>
        <p:spPr/>
        <p:txBody>
          <a:bodyPr/>
          <a:lstStyle/>
          <a:p>
            <a:fld id="{EAEF51F3-7402-1E43-A52A-04D0BBC619AC}" type="slidenum">
              <a:rPr lang="en-US" smtClean="0"/>
              <a:t>52</a:t>
            </a:fld>
            <a:endParaRPr lang="en-US"/>
          </a:p>
        </p:txBody>
      </p:sp>
      <p:pic>
        <p:nvPicPr>
          <p:cNvPr id="3" name="Picture 2">
            <a:extLst>
              <a:ext uri="{FF2B5EF4-FFF2-40B4-BE49-F238E27FC236}">
                <a16:creationId xmlns:a16="http://schemas.microsoft.com/office/drawing/2014/main" id="{EA9AE7FD-B145-7D21-6875-DCA14EEB7AC0}"/>
              </a:ext>
            </a:extLst>
          </p:cNvPr>
          <p:cNvPicPr>
            <a:picLocks noChangeAspect="1"/>
          </p:cNvPicPr>
          <p:nvPr/>
        </p:nvPicPr>
        <p:blipFill>
          <a:blip r:embed="rId4"/>
          <a:stretch>
            <a:fillRect/>
          </a:stretch>
        </p:blipFill>
        <p:spPr>
          <a:xfrm>
            <a:off x="791561" y="2266489"/>
            <a:ext cx="4514637" cy="2886911"/>
          </a:xfrm>
          <a:prstGeom prst="rect">
            <a:avLst/>
          </a:prstGeom>
        </p:spPr>
      </p:pic>
    </p:spTree>
    <p:extLst>
      <p:ext uri="{BB962C8B-B14F-4D97-AF65-F5344CB8AC3E}">
        <p14:creationId xmlns:p14="http://schemas.microsoft.com/office/powerpoint/2010/main" val="244904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016398C-EFB1-7976-5796-3751037D8997}"/>
              </a:ext>
            </a:extLst>
          </p:cNvPr>
          <p:cNvPicPr>
            <a:picLocks noChangeAspect="1"/>
          </p:cNvPicPr>
          <p:nvPr/>
        </p:nvPicPr>
        <p:blipFill>
          <a:blip r:embed="rId3"/>
          <a:stretch>
            <a:fillRect/>
          </a:stretch>
        </p:blipFill>
        <p:spPr>
          <a:xfrm>
            <a:off x="10764252" y="130832"/>
            <a:ext cx="1155031" cy="1282712"/>
          </a:xfrm>
          <a:prstGeom prst="rect">
            <a:avLst/>
          </a:prstGeom>
        </p:spPr>
      </p:pic>
      <p:sp>
        <p:nvSpPr>
          <p:cNvPr id="5" name="TextBox 4">
            <a:extLst>
              <a:ext uri="{FF2B5EF4-FFF2-40B4-BE49-F238E27FC236}">
                <a16:creationId xmlns:a16="http://schemas.microsoft.com/office/drawing/2014/main" id="{93F9E703-F6E6-6717-9830-235624DDE567}"/>
              </a:ext>
            </a:extLst>
          </p:cNvPr>
          <p:cNvSpPr txBox="1"/>
          <p:nvPr/>
        </p:nvSpPr>
        <p:spPr>
          <a:xfrm>
            <a:off x="481263" y="449179"/>
            <a:ext cx="2874954" cy="646331"/>
          </a:xfrm>
          <a:prstGeom prst="rect">
            <a:avLst/>
          </a:prstGeom>
          <a:noFill/>
        </p:spPr>
        <p:txBody>
          <a:bodyPr wrap="none" rtlCol="0">
            <a:spAutoFit/>
          </a:bodyPr>
          <a:lstStyle/>
          <a:p>
            <a:r>
              <a:rPr lang="en-US" sz="3600" dirty="0">
                <a:solidFill>
                  <a:srgbClr val="38336C"/>
                </a:solidFill>
              </a:rPr>
              <a:t>Other vendors</a:t>
            </a:r>
          </a:p>
        </p:txBody>
      </p:sp>
      <p:sp>
        <p:nvSpPr>
          <p:cNvPr id="6" name="Slide Number Placeholder 5">
            <a:extLst>
              <a:ext uri="{FF2B5EF4-FFF2-40B4-BE49-F238E27FC236}">
                <a16:creationId xmlns:a16="http://schemas.microsoft.com/office/drawing/2014/main" id="{BD0FF6E3-A909-5948-F978-06EBA86DFA87}"/>
              </a:ext>
            </a:extLst>
          </p:cNvPr>
          <p:cNvSpPr>
            <a:spLocks noGrp="1"/>
          </p:cNvSpPr>
          <p:nvPr>
            <p:ph type="sldNum" sz="quarter" idx="12"/>
          </p:nvPr>
        </p:nvSpPr>
        <p:spPr/>
        <p:txBody>
          <a:bodyPr/>
          <a:lstStyle/>
          <a:p>
            <a:fld id="{EAEF51F3-7402-1E43-A52A-04D0BBC619AC}" type="slidenum">
              <a:rPr lang="en-US" smtClean="0"/>
              <a:t>53</a:t>
            </a:fld>
            <a:endParaRPr lang="en-US" dirty="0"/>
          </a:p>
        </p:txBody>
      </p:sp>
      <p:pic>
        <p:nvPicPr>
          <p:cNvPr id="4098" name="Picture 2" descr="Apple unleashes M1 - Apple">
            <a:extLst>
              <a:ext uri="{FF2B5EF4-FFF2-40B4-BE49-F238E27FC236}">
                <a16:creationId xmlns:a16="http://schemas.microsoft.com/office/drawing/2014/main" id="{B11362B5-A395-C568-E79E-650F76FDA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949" y="2180167"/>
            <a:ext cx="2279726" cy="2279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D Desktop Processors | AMD">
            <a:extLst>
              <a:ext uri="{FF2B5EF4-FFF2-40B4-BE49-F238E27FC236}">
                <a16:creationId xmlns:a16="http://schemas.microsoft.com/office/drawing/2014/main" id="{F05266B1-C760-96A8-16E9-E33853BDB0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780" y="2483665"/>
            <a:ext cx="3776420" cy="19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40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016398C-EFB1-7976-5796-3751037D8997}"/>
              </a:ext>
            </a:extLst>
          </p:cNvPr>
          <p:cNvPicPr>
            <a:picLocks noChangeAspect="1"/>
          </p:cNvPicPr>
          <p:nvPr/>
        </p:nvPicPr>
        <p:blipFill>
          <a:blip r:embed="rId3"/>
          <a:stretch>
            <a:fillRect/>
          </a:stretch>
        </p:blipFill>
        <p:spPr>
          <a:xfrm>
            <a:off x="5116371" y="1009611"/>
            <a:ext cx="1959257" cy="2175839"/>
          </a:xfrm>
          <a:prstGeom prst="rect">
            <a:avLst/>
          </a:prstGeom>
        </p:spPr>
      </p:pic>
      <p:sp>
        <p:nvSpPr>
          <p:cNvPr id="9" name="TextBox 8">
            <a:extLst>
              <a:ext uri="{FF2B5EF4-FFF2-40B4-BE49-F238E27FC236}">
                <a16:creationId xmlns:a16="http://schemas.microsoft.com/office/drawing/2014/main" id="{67082101-6C46-17DD-F624-9FEE9FE598F4}"/>
              </a:ext>
            </a:extLst>
          </p:cNvPr>
          <p:cNvSpPr txBox="1"/>
          <p:nvPr/>
        </p:nvSpPr>
        <p:spPr>
          <a:xfrm>
            <a:off x="4511037" y="3650455"/>
            <a:ext cx="3334824" cy="923330"/>
          </a:xfrm>
          <a:prstGeom prst="rect">
            <a:avLst/>
          </a:prstGeom>
          <a:noFill/>
        </p:spPr>
        <p:txBody>
          <a:bodyPr wrap="none" rtlCol="0">
            <a:spAutoFit/>
          </a:bodyPr>
          <a:lstStyle/>
          <a:p>
            <a:r>
              <a:rPr lang="en-US" sz="5400" dirty="0"/>
              <a:t>Questions?</a:t>
            </a:r>
          </a:p>
        </p:txBody>
      </p:sp>
      <p:sp>
        <p:nvSpPr>
          <p:cNvPr id="2" name="TextBox 1">
            <a:extLst>
              <a:ext uri="{FF2B5EF4-FFF2-40B4-BE49-F238E27FC236}">
                <a16:creationId xmlns:a16="http://schemas.microsoft.com/office/drawing/2014/main" id="{BCFDD39F-6B99-25F6-B527-6DDBB460BB11}"/>
              </a:ext>
            </a:extLst>
          </p:cNvPr>
          <p:cNvSpPr txBox="1"/>
          <p:nvPr/>
        </p:nvSpPr>
        <p:spPr>
          <a:xfrm>
            <a:off x="4355899" y="4707947"/>
            <a:ext cx="3645100" cy="523220"/>
          </a:xfrm>
          <a:prstGeom prst="rect">
            <a:avLst/>
          </a:prstGeom>
          <a:noFill/>
        </p:spPr>
        <p:txBody>
          <a:bodyPr wrap="none" rtlCol="0">
            <a:spAutoFit/>
          </a:bodyPr>
          <a:lstStyle/>
          <a:p>
            <a:r>
              <a:rPr lang="en-US" sz="2800" dirty="0"/>
              <a:t>hyavarzadeh@ucsd.edu</a:t>
            </a:r>
          </a:p>
        </p:txBody>
      </p:sp>
      <p:cxnSp>
        <p:nvCxnSpPr>
          <p:cNvPr id="3" name="Straight Connector 2">
            <a:extLst>
              <a:ext uri="{FF2B5EF4-FFF2-40B4-BE49-F238E27FC236}">
                <a16:creationId xmlns:a16="http://schemas.microsoft.com/office/drawing/2014/main" id="{204E5904-6485-8A40-8522-93630E6F2FDC}"/>
              </a:ext>
            </a:extLst>
          </p:cNvPr>
          <p:cNvCxnSpPr>
            <a:cxnSpLocks/>
          </p:cNvCxnSpPr>
          <p:nvPr/>
        </p:nvCxnSpPr>
        <p:spPr>
          <a:xfrm>
            <a:off x="2606639" y="4629205"/>
            <a:ext cx="6828817" cy="0"/>
          </a:xfrm>
          <a:prstGeom prst="line">
            <a:avLst/>
          </a:prstGeom>
          <a:ln w="28575">
            <a:solidFill>
              <a:srgbClr val="6B61B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6F5F773-ADB1-B21B-B5F6-B8671D1A4508}"/>
              </a:ext>
            </a:extLst>
          </p:cNvPr>
          <p:cNvSpPr>
            <a:spLocks noGrp="1"/>
          </p:cNvSpPr>
          <p:nvPr>
            <p:ph type="sldNum" sz="quarter" idx="12"/>
          </p:nvPr>
        </p:nvSpPr>
        <p:spPr/>
        <p:txBody>
          <a:bodyPr/>
          <a:lstStyle/>
          <a:p>
            <a:fld id="{EAEF51F3-7402-1E43-A52A-04D0BBC619AC}" type="slidenum">
              <a:rPr lang="en-US" smtClean="0"/>
              <a:t>54</a:t>
            </a:fld>
            <a:endParaRPr lang="en-US"/>
          </a:p>
        </p:txBody>
      </p:sp>
    </p:spTree>
    <p:extLst>
      <p:ext uri="{BB962C8B-B14F-4D97-AF65-F5344CB8AC3E}">
        <p14:creationId xmlns:p14="http://schemas.microsoft.com/office/powerpoint/2010/main" val="40047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DC2EEA-C630-BA5A-6D4E-FFA1344A4BA6}"/>
              </a:ext>
            </a:extLst>
          </p:cNvPr>
          <p:cNvSpPr txBox="1"/>
          <p:nvPr/>
        </p:nvSpPr>
        <p:spPr>
          <a:xfrm>
            <a:off x="6341339" y="391033"/>
            <a:ext cx="2061270" cy="338554"/>
          </a:xfrm>
          <a:prstGeom prst="rect">
            <a:avLst/>
          </a:prstGeom>
          <a:noFill/>
        </p:spPr>
        <p:txBody>
          <a:bodyPr wrap="none" rtlCol="0">
            <a:spAutoFit/>
          </a:bodyPr>
          <a:lstStyle/>
          <a:p>
            <a:r>
              <a:rPr lang="en-US" sz="1600" dirty="0">
                <a:solidFill>
                  <a:schemeClr val="tx1">
                    <a:lumMod val="65000"/>
                    <a:lumOff val="35000"/>
                  </a:schemeClr>
                </a:solidFill>
              </a:rPr>
              <a:t>Branch Prediction Unit</a:t>
            </a:r>
          </a:p>
        </p:txBody>
      </p:sp>
      <p:sp>
        <p:nvSpPr>
          <p:cNvPr id="8" name="TextBox 7">
            <a:extLst>
              <a:ext uri="{FF2B5EF4-FFF2-40B4-BE49-F238E27FC236}">
                <a16:creationId xmlns:a16="http://schemas.microsoft.com/office/drawing/2014/main" id="{E0B30B1A-95FB-65A5-9863-F1C77E3093BF}"/>
              </a:ext>
            </a:extLst>
          </p:cNvPr>
          <p:cNvSpPr txBox="1"/>
          <p:nvPr/>
        </p:nvSpPr>
        <p:spPr>
          <a:xfrm>
            <a:off x="1896250" y="874824"/>
            <a:ext cx="2125716" cy="523220"/>
          </a:xfrm>
          <a:prstGeom prst="rect">
            <a:avLst/>
          </a:prstGeom>
          <a:noFill/>
        </p:spPr>
        <p:txBody>
          <a:bodyPr wrap="square" rtlCol="0">
            <a:spAutoFit/>
          </a:bodyPr>
          <a:lstStyle/>
          <a:p>
            <a:r>
              <a:rPr lang="en-US" sz="2800" b="1" dirty="0">
                <a:solidFill>
                  <a:schemeClr val="tx1">
                    <a:lumMod val="65000"/>
                    <a:lumOff val="35000"/>
                  </a:schemeClr>
                </a:solidFill>
                <a:latin typeface="Courier New" panose="02070309020205020404" pitchFamily="49" charset="0"/>
                <a:cs typeface="Courier New" panose="02070309020205020404" pitchFamily="49" charset="0"/>
              </a:rPr>
              <a:t>je</a:t>
            </a:r>
            <a:r>
              <a:rPr lang="en-US" sz="2800" dirty="0">
                <a:solidFill>
                  <a:schemeClr val="tx1">
                    <a:lumMod val="65000"/>
                    <a:lumOff val="35000"/>
                  </a:schemeClr>
                </a:solidFill>
                <a:latin typeface="Courier New" panose="02070309020205020404" pitchFamily="49" charset="0"/>
                <a:cs typeface="Courier New" panose="02070309020205020404" pitchFamily="49" charset="0"/>
              </a:rPr>
              <a:t> target</a:t>
            </a:r>
          </a:p>
        </p:txBody>
      </p:sp>
      <p:sp>
        <p:nvSpPr>
          <p:cNvPr id="10" name="Right Arrow 9">
            <a:extLst>
              <a:ext uri="{FF2B5EF4-FFF2-40B4-BE49-F238E27FC236}">
                <a16:creationId xmlns:a16="http://schemas.microsoft.com/office/drawing/2014/main" id="{9683E086-F9D0-88A1-BF62-BCCDC932F7A0}"/>
              </a:ext>
            </a:extLst>
          </p:cNvPr>
          <p:cNvSpPr/>
          <p:nvPr/>
        </p:nvSpPr>
        <p:spPr>
          <a:xfrm rot="10800000">
            <a:off x="4202208" y="883490"/>
            <a:ext cx="2061270" cy="21050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89E12C-FE8A-27A0-7995-7B4921D7634C}"/>
              </a:ext>
            </a:extLst>
          </p:cNvPr>
          <p:cNvSpPr txBox="1"/>
          <p:nvPr/>
        </p:nvSpPr>
        <p:spPr>
          <a:xfrm>
            <a:off x="4270557" y="536270"/>
            <a:ext cx="2019592" cy="338554"/>
          </a:xfrm>
          <a:prstGeom prst="rect">
            <a:avLst/>
          </a:prstGeom>
          <a:noFill/>
        </p:spPr>
        <p:txBody>
          <a:bodyPr wrap="none" rtlCol="0">
            <a:spAutoFit/>
          </a:bodyPr>
          <a:lstStyle/>
          <a:p>
            <a:r>
              <a:rPr lang="en-US" sz="1600" b="1" dirty="0">
                <a:solidFill>
                  <a:schemeClr val="tx1">
                    <a:lumMod val="65000"/>
                    <a:lumOff val="35000"/>
                  </a:schemeClr>
                </a:solidFill>
              </a:rPr>
              <a:t>Read</a:t>
            </a:r>
            <a:r>
              <a:rPr lang="en-US" sz="1600" dirty="0">
                <a:solidFill>
                  <a:schemeClr val="tx1">
                    <a:lumMod val="65000"/>
                    <a:lumOff val="35000"/>
                  </a:schemeClr>
                </a:solidFill>
              </a:rPr>
              <a:t>: get a prediction</a:t>
            </a:r>
          </a:p>
        </p:txBody>
      </p:sp>
      <p:sp>
        <p:nvSpPr>
          <p:cNvPr id="3" name="Right Arrow 2">
            <a:extLst>
              <a:ext uri="{FF2B5EF4-FFF2-40B4-BE49-F238E27FC236}">
                <a16:creationId xmlns:a16="http://schemas.microsoft.com/office/drawing/2014/main" id="{3BA88685-9E00-F3FE-8EE0-70EA09AD88A4}"/>
              </a:ext>
            </a:extLst>
          </p:cNvPr>
          <p:cNvSpPr/>
          <p:nvPr/>
        </p:nvSpPr>
        <p:spPr>
          <a:xfrm>
            <a:off x="4202208" y="1204763"/>
            <a:ext cx="2061270" cy="21050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69007-A85D-3C81-CA12-6D1BE725BDD6}"/>
              </a:ext>
            </a:extLst>
          </p:cNvPr>
          <p:cNvSpPr txBox="1"/>
          <p:nvPr/>
        </p:nvSpPr>
        <p:spPr>
          <a:xfrm>
            <a:off x="4059445" y="1409766"/>
            <a:ext cx="2346796" cy="338554"/>
          </a:xfrm>
          <a:prstGeom prst="rect">
            <a:avLst/>
          </a:prstGeom>
          <a:noFill/>
        </p:spPr>
        <p:txBody>
          <a:bodyPr wrap="none" rtlCol="0">
            <a:spAutoFit/>
          </a:bodyPr>
          <a:lstStyle/>
          <a:p>
            <a:r>
              <a:rPr lang="en-US" sz="1600" b="1" dirty="0">
                <a:solidFill>
                  <a:schemeClr val="tx1">
                    <a:lumMod val="65000"/>
                    <a:lumOff val="35000"/>
                  </a:schemeClr>
                </a:solidFill>
              </a:rPr>
              <a:t>Write</a:t>
            </a:r>
            <a:r>
              <a:rPr lang="en-US" sz="1600" dirty="0">
                <a:solidFill>
                  <a:schemeClr val="tx1">
                    <a:lumMod val="65000"/>
                    <a:lumOff val="35000"/>
                  </a:schemeClr>
                </a:solidFill>
              </a:rPr>
              <a:t>: Resolve the branch</a:t>
            </a:r>
          </a:p>
        </p:txBody>
      </p:sp>
      <p:sp>
        <p:nvSpPr>
          <p:cNvPr id="9" name="Rounded Rectangle 8">
            <a:extLst>
              <a:ext uri="{FF2B5EF4-FFF2-40B4-BE49-F238E27FC236}">
                <a16:creationId xmlns:a16="http://schemas.microsoft.com/office/drawing/2014/main" id="{B134F316-EA6A-D989-EA96-2F3F42DFC344}"/>
              </a:ext>
            </a:extLst>
          </p:cNvPr>
          <p:cNvSpPr/>
          <p:nvPr/>
        </p:nvSpPr>
        <p:spPr>
          <a:xfrm>
            <a:off x="1614472" y="2983864"/>
            <a:ext cx="1562739" cy="8235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Attacker</a:t>
            </a:r>
          </a:p>
        </p:txBody>
      </p:sp>
      <p:sp>
        <p:nvSpPr>
          <p:cNvPr id="11" name="Right Arrow 10">
            <a:extLst>
              <a:ext uri="{FF2B5EF4-FFF2-40B4-BE49-F238E27FC236}">
                <a16:creationId xmlns:a16="http://schemas.microsoft.com/office/drawing/2014/main" id="{DB035445-3932-4468-A2B8-26658947E76B}"/>
              </a:ext>
            </a:extLst>
          </p:cNvPr>
          <p:cNvSpPr/>
          <p:nvPr/>
        </p:nvSpPr>
        <p:spPr>
          <a:xfrm>
            <a:off x="3175298" y="3270961"/>
            <a:ext cx="963010" cy="262171"/>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88B8697-26E8-23E3-3CB4-BAED4EF8BEAF}"/>
              </a:ext>
            </a:extLst>
          </p:cNvPr>
          <p:cNvSpPr/>
          <p:nvPr/>
        </p:nvSpPr>
        <p:spPr>
          <a:xfrm>
            <a:off x="6959743" y="2983863"/>
            <a:ext cx="1562739" cy="82350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Victim</a:t>
            </a:r>
            <a:endParaRPr lang="en-US" dirty="0">
              <a:solidFill>
                <a:schemeClr val="tx1"/>
              </a:solidFill>
            </a:endParaRPr>
          </a:p>
        </p:txBody>
      </p:sp>
      <p:sp>
        <p:nvSpPr>
          <p:cNvPr id="13" name="TextBox 12">
            <a:extLst>
              <a:ext uri="{FF2B5EF4-FFF2-40B4-BE49-F238E27FC236}">
                <a16:creationId xmlns:a16="http://schemas.microsoft.com/office/drawing/2014/main" id="{ACCB8931-1A9D-923A-7B23-860419A970E0}"/>
              </a:ext>
            </a:extLst>
          </p:cNvPr>
          <p:cNvSpPr txBox="1"/>
          <p:nvPr/>
        </p:nvSpPr>
        <p:spPr>
          <a:xfrm>
            <a:off x="2926418" y="2283262"/>
            <a:ext cx="4284122" cy="461665"/>
          </a:xfrm>
          <a:prstGeom prst="rect">
            <a:avLst/>
          </a:prstGeom>
          <a:noFill/>
        </p:spPr>
        <p:txBody>
          <a:bodyPr wrap="none" rtlCol="0">
            <a:spAutoFit/>
          </a:bodyPr>
          <a:lstStyle/>
          <a:p>
            <a:r>
              <a:rPr lang="en-US" sz="2400" b="1" dirty="0"/>
              <a:t>Mis-training attack</a:t>
            </a:r>
            <a:r>
              <a:rPr lang="en-US" sz="2400" dirty="0"/>
              <a:t>: Spectre-PHT</a:t>
            </a:r>
          </a:p>
        </p:txBody>
      </p:sp>
      <p:sp>
        <p:nvSpPr>
          <p:cNvPr id="14" name="Rectangle 13">
            <a:extLst>
              <a:ext uri="{FF2B5EF4-FFF2-40B4-BE49-F238E27FC236}">
                <a16:creationId xmlns:a16="http://schemas.microsoft.com/office/drawing/2014/main" id="{D0A18E54-6F14-E707-DDF7-E2939C2AFC39}"/>
              </a:ext>
            </a:extLst>
          </p:cNvPr>
          <p:cNvSpPr/>
          <p:nvPr/>
        </p:nvSpPr>
        <p:spPr>
          <a:xfrm>
            <a:off x="1350152" y="2064092"/>
            <a:ext cx="7443787" cy="217476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 icon&#10;&#10;Description automatically generated">
            <a:extLst>
              <a:ext uri="{FF2B5EF4-FFF2-40B4-BE49-F238E27FC236}">
                <a16:creationId xmlns:a16="http://schemas.microsoft.com/office/drawing/2014/main" id="{57E4C587-B086-A2E5-CDE6-622310ABF25A}"/>
              </a:ext>
            </a:extLst>
          </p:cNvPr>
          <p:cNvPicPr>
            <a:picLocks noChangeAspect="1"/>
          </p:cNvPicPr>
          <p:nvPr/>
        </p:nvPicPr>
        <p:blipFill>
          <a:blip r:embed="rId3"/>
          <a:stretch>
            <a:fillRect/>
          </a:stretch>
        </p:blipFill>
        <p:spPr>
          <a:xfrm>
            <a:off x="11238692" y="125716"/>
            <a:ext cx="859383" cy="954382"/>
          </a:xfrm>
          <a:prstGeom prst="rect">
            <a:avLst/>
          </a:prstGeom>
        </p:spPr>
      </p:pic>
      <p:grpSp>
        <p:nvGrpSpPr>
          <p:cNvPr id="17" name="Group 16">
            <a:extLst>
              <a:ext uri="{FF2B5EF4-FFF2-40B4-BE49-F238E27FC236}">
                <a16:creationId xmlns:a16="http://schemas.microsoft.com/office/drawing/2014/main" id="{FE3EFCC8-51F4-2E5C-A52D-EF171758AFA8}"/>
              </a:ext>
            </a:extLst>
          </p:cNvPr>
          <p:cNvGrpSpPr/>
          <p:nvPr/>
        </p:nvGrpSpPr>
        <p:grpSpPr>
          <a:xfrm>
            <a:off x="6443720" y="729587"/>
            <a:ext cx="1856509" cy="823508"/>
            <a:chOff x="7272411" y="729587"/>
            <a:chExt cx="1856509" cy="823508"/>
          </a:xfrm>
          <a:solidFill>
            <a:schemeClr val="bg1">
              <a:lumMod val="50000"/>
            </a:schemeClr>
          </a:solidFill>
        </p:grpSpPr>
        <p:sp>
          <p:nvSpPr>
            <p:cNvPr id="6" name="Rounded Rectangle 5">
              <a:extLst>
                <a:ext uri="{FF2B5EF4-FFF2-40B4-BE49-F238E27FC236}">
                  <a16:creationId xmlns:a16="http://schemas.microsoft.com/office/drawing/2014/main" id="{5396E99C-C712-FAC2-DDE5-D2C38BDCDEA9}"/>
                </a:ext>
              </a:extLst>
            </p:cNvPr>
            <p:cNvSpPr/>
            <p:nvPr/>
          </p:nvSpPr>
          <p:spPr>
            <a:xfrm>
              <a:off x="7272411" y="729587"/>
              <a:ext cx="1856509" cy="8235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16" name="Rounded Rectangle 15">
              <a:extLst>
                <a:ext uri="{FF2B5EF4-FFF2-40B4-BE49-F238E27FC236}">
                  <a16:creationId xmlns:a16="http://schemas.microsoft.com/office/drawing/2014/main" id="{E004AFE2-7028-78DD-F1C8-5D177392BB57}"/>
                </a:ext>
              </a:extLst>
            </p:cNvPr>
            <p:cNvSpPr/>
            <p:nvPr/>
          </p:nvSpPr>
          <p:spPr>
            <a:xfrm>
              <a:off x="7541953" y="883490"/>
              <a:ext cx="1317424" cy="52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CBP</a:t>
              </a:r>
            </a:p>
          </p:txBody>
        </p:sp>
      </p:grpSp>
      <p:grpSp>
        <p:nvGrpSpPr>
          <p:cNvPr id="18" name="Group 17">
            <a:extLst>
              <a:ext uri="{FF2B5EF4-FFF2-40B4-BE49-F238E27FC236}">
                <a16:creationId xmlns:a16="http://schemas.microsoft.com/office/drawing/2014/main" id="{351D03F9-8398-D767-6296-86B8E7C3780B}"/>
              </a:ext>
            </a:extLst>
          </p:cNvPr>
          <p:cNvGrpSpPr/>
          <p:nvPr/>
        </p:nvGrpSpPr>
        <p:grpSpPr>
          <a:xfrm>
            <a:off x="4140223" y="2983864"/>
            <a:ext cx="1856509" cy="823508"/>
            <a:chOff x="7272411" y="729587"/>
            <a:chExt cx="1856509" cy="823508"/>
          </a:xfrm>
          <a:solidFill>
            <a:schemeClr val="bg1">
              <a:lumMod val="50000"/>
            </a:schemeClr>
          </a:solidFill>
        </p:grpSpPr>
        <p:sp>
          <p:nvSpPr>
            <p:cNvPr id="19" name="Rounded Rectangle 18">
              <a:extLst>
                <a:ext uri="{FF2B5EF4-FFF2-40B4-BE49-F238E27FC236}">
                  <a16:creationId xmlns:a16="http://schemas.microsoft.com/office/drawing/2014/main" id="{02DC99ED-3008-1459-74CE-2DA32F0ED41A}"/>
                </a:ext>
              </a:extLst>
            </p:cNvPr>
            <p:cNvSpPr/>
            <p:nvPr/>
          </p:nvSpPr>
          <p:spPr>
            <a:xfrm>
              <a:off x="7272411" y="729587"/>
              <a:ext cx="1856509" cy="8235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20" name="Rounded Rectangle 19">
              <a:extLst>
                <a:ext uri="{FF2B5EF4-FFF2-40B4-BE49-F238E27FC236}">
                  <a16:creationId xmlns:a16="http://schemas.microsoft.com/office/drawing/2014/main" id="{7A95CD82-5AC5-3FC1-E4D3-A034B14F23CC}"/>
                </a:ext>
              </a:extLst>
            </p:cNvPr>
            <p:cNvSpPr/>
            <p:nvPr/>
          </p:nvSpPr>
          <p:spPr>
            <a:xfrm>
              <a:off x="7541953" y="883490"/>
              <a:ext cx="1317424" cy="52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CBP</a:t>
              </a:r>
              <a:endParaRPr lang="en-US" sz="3200" b="1" dirty="0"/>
            </a:p>
          </p:txBody>
        </p:sp>
      </p:grpSp>
      <p:sp>
        <p:nvSpPr>
          <p:cNvPr id="21" name="Right Arrow 20">
            <a:extLst>
              <a:ext uri="{FF2B5EF4-FFF2-40B4-BE49-F238E27FC236}">
                <a16:creationId xmlns:a16="http://schemas.microsoft.com/office/drawing/2014/main" id="{225A14EC-26BF-C52C-1680-FD08E32D2747}"/>
              </a:ext>
            </a:extLst>
          </p:cNvPr>
          <p:cNvSpPr/>
          <p:nvPr/>
        </p:nvSpPr>
        <p:spPr>
          <a:xfrm>
            <a:off x="5999198" y="3298812"/>
            <a:ext cx="960545" cy="260375"/>
          </a:xfrm>
          <a:prstGeom prst="rightArrow">
            <a:avLst/>
          </a:prstGeom>
          <a:solidFill>
            <a:srgbClr val="4DAF4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CCC3BA-9074-DB51-0A08-0147426DE922}"/>
              </a:ext>
            </a:extLst>
          </p:cNvPr>
          <p:cNvSpPr txBox="1"/>
          <p:nvPr/>
        </p:nvSpPr>
        <p:spPr>
          <a:xfrm>
            <a:off x="3266172" y="2966808"/>
            <a:ext cx="718979" cy="369332"/>
          </a:xfrm>
          <a:prstGeom prst="rect">
            <a:avLst/>
          </a:prstGeom>
          <a:noFill/>
        </p:spPr>
        <p:txBody>
          <a:bodyPr wrap="none" rtlCol="0">
            <a:spAutoFit/>
          </a:bodyPr>
          <a:lstStyle/>
          <a:p>
            <a:r>
              <a:rPr lang="en-US" b="1" dirty="0"/>
              <a:t>Write</a:t>
            </a:r>
          </a:p>
        </p:txBody>
      </p:sp>
      <p:sp>
        <p:nvSpPr>
          <p:cNvPr id="23" name="TextBox 22">
            <a:extLst>
              <a:ext uri="{FF2B5EF4-FFF2-40B4-BE49-F238E27FC236}">
                <a16:creationId xmlns:a16="http://schemas.microsoft.com/office/drawing/2014/main" id="{D7DFE46F-AB39-D87B-C6BC-172A87F42FEE}"/>
              </a:ext>
            </a:extLst>
          </p:cNvPr>
          <p:cNvSpPr txBox="1"/>
          <p:nvPr/>
        </p:nvSpPr>
        <p:spPr>
          <a:xfrm>
            <a:off x="6127627" y="2963538"/>
            <a:ext cx="663771" cy="369332"/>
          </a:xfrm>
          <a:prstGeom prst="rect">
            <a:avLst/>
          </a:prstGeom>
          <a:noFill/>
        </p:spPr>
        <p:txBody>
          <a:bodyPr wrap="none" rtlCol="0">
            <a:spAutoFit/>
          </a:bodyPr>
          <a:lstStyle/>
          <a:p>
            <a:r>
              <a:rPr lang="en-US" b="1" dirty="0"/>
              <a:t>Read</a:t>
            </a:r>
          </a:p>
        </p:txBody>
      </p:sp>
      <p:pic>
        <p:nvPicPr>
          <p:cNvPr id="24" name="Graphic 23" descr="Devil face outline with solid fill">
            <a:extLst>
              <a:ext uri="{FF2B5EF4-FFF2-40B4-BE49-F238E27FC236}">
                <a16:creationId xmlns:a16="http://schemas.microsoft.com/office/drawing/2014/main" id="{FDC0F535-59A9-3068-0320-C7D344E1E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7229" y="3224649"/>
            <a:ext cx="372651" cy="372651"/>
          </a:xfrm>
          <a:prstGeom prst="rect">
            <a:avLst/>
          </a:prstGeom>
        </p:spPr>
      </p:pic>
      <p:pic>
        <p:nvPicPr>
          <p:cNvPr id="25" name="Graphic 24" descr="Key with solid fill">
            <a:extLst>
              <a:ext uri="{FF2B5EF4-FFF2-40B4-BE49-F238E27FC236}">
                <a16:creationId xmlns:a16="http://schemas.microsoft.com/office/drawing/2014/main" id="{618EDD97-774F-E42C-7D0C-1F107DD277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4686" y="3162451"/>
            <a:ext cx="469005" cy="469005"/>
          </a:xfrm>
          <a:prstGeom prst="rect">
            <a:avLst/>
          </a:prstGeom>
        </p:spPr>
      </p:pic>
      <p:pic>
        <p:nvPicPr>
          <p:cNvPr id="1026" name="Picture 2" descr="Spectre (security vulnerability) - Wikipedia">
            <a:extLst>
              <a:ext uri="{FF2B5EF4-FFF2-40B4-BE49-F238E27FC236}">
                <a16:creationId xmlns:a16="http://schemas.microsoft.com/office/drawing/2014/main" id="{C7F5F07C-9430-D3D4-37D2-F94CED8731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38769" y="2254687"/>
            <a:ext cx="1365895" cy="1626424"/>
          </a:xfrm>
          <a:prstGeom prst="rect">
            <a:avLst/>
          </a:prstGeom>
          <a:noFill/>
          <a:extLst>
            <a:ext uri="{909E8E84-426E-40DD-AFC4-6F175D3DCCD1}">
              <a14:hiddenFill xmlns:a14="http://schemas.microsoft.com/office/drawing/2010/main">
                <a:solidFill>
                  <a:srgbClr val="FFFFFF"/>
                </a:solidFill>
              </a14:hiddenFill>
            </a:ext>
          </a:extLst>
        </p:spPr>
      </p:pic>
      <p:sp>
        <p:nvSpPr>
          <p:cNvPr id="26" name="Slide Number Placeholder 25">
            <a:extLst>
              <a:ext uri="{FF2B5EF4-FFF2-40B4-BE49-F238E27FC236}">
                <a16:creationId xmlns:a16="http://schemas.microsoft.com/office/drawing/2014/main" id="{A3E4DA5A-6DF8-C79A-6C3E-71FF631C9129}"/>
              </a:ext>
            </a:extLst>
          </p:cNvPr>
          <p:cNvSpPr>
            <a:spLocks noGrp="1"/>
          </p:cNvSpPr>
          <p:nvPr>
            <p:ph type="sldNum" sz="quarter" idx="12"/>
          </p:nvPr>
        </p:nvSpPr>
        <p:spPr/>
        <p:txBody>
          <a:bodyPr/>
          <a:lstStyle/>
          <a:p>
            <a:fld id="{EAEF51F3-7402-1E43-A52A-04D0BBC619AC}" type="slidenum">
              <a:rPr lang="en-US" smtClean="0"/>
              <a:t>6</a:t>
            </a:fld>
            <a:endParaRPr lang="en-US"/>
          </a:p>
        </p:txBody>
      </p:sp>
    </p:spTree>
    <p:extLst>
      <p:ext uri="{BB962C8B-B14F-4D97-AF65-F5344CB8AC3E}">
        <p14:creationId xmlns:p14="http://schemas.microsoft.com/office/powerpoint/2010/main" val="286790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DC2EEA-C630-BA5A-6D4E-FFA1344A4BA6}"/>
              </a:ext>
            </a:extLst>
          </p:cNvPr>
          <p:cNvSpPr txBox="1"/>
          <p:nvPr/>
        </p:nvSpPr>
        <p:spPr>
          <a:xfrm>
            <a:off x="6341339" y="148139"/>
            <a:ext cx="2061270" cy="338554"/>
          </a:xfrm>
          <a:prstGeom prst="rect">
            <a:avLst/>
          </a:prstGeom>
          <a:noFill/>
        </p:spPr>
        <p:txBody>
          <a:bodyPr wrap="none" rtlCol="0">
            <a:spAutoFit/>
          </a:bodyPr>
          <a:lstStyle/>
          <a:p>
            <a:r>
              <a:rPr lang="en-US" sz="1600" dirty="0">
                <a:solidFill>
                  <a:schemeClr val="tx1">
                    <a:lumMod val="65000"/>
                    <a:lumOff val="35000"/>
                  </a:schemeClr>
                </a:solidFill>
              </a:rPr>
              <a:t>Branch Prediction Unit</a:t>
            </a:r>
          </a:p>
        </p:txBody>
      </p:sp>
      <p:sp>
        <p:nvSpPr>
          <p:cNvPr id="8" name="TextBox 7">
            <a:extLst>
              <a:ext uri="{FF2B5EF4-FFF2-40B4-BE49-F238E27FC236}">
                <a16:creationId xmlns:a16="http://schemas.microsoft.com/office/drawing/2014/main" id="{E0B30B1A-95FB-65A5-9863-F1C77E3093BF}"/>
              </a:ext>
            </a:extLst>
          </p:cNvPr>
          <p:cNvSpPr txBox="1"/>
          <p:nvPr/>
        </p:nvSpPr>
        <p:spPr>
          <a:xfrm>
            <a:off x="1896250" y="631930"/>
            <a:ext cx="2125716" cy="523220"/>
          </a:xfrm>
          <a:prstGeom prst="rect">
            <a:avLst/>
          </a:prstGeom>
          <a:noFill/>
        </p:spPr>
        <p:txBody>
          <a:bodyPr wrap="square" rtlCol="0">
            <a:spAutoFit/>
          </a:bodyPr>
          <a:lstStyle/>
          <a:p>
            <a:r>
              <a:rPr lang="en-US" sz="2800" b="1" dirty="0">
                <a:solidFill>
                  <a:schemeClr val="tx1">
                    <a:lumMod val="65000"/>
                    <a:lumOff val="35000"/>
                  </a:schemeClr>
                </a:solidFill>
                <a:latin typeface="Courier New" panose="02070309020205020404" pitchFamily="49" charset="0"/>
                <a:cs typeface="Courier New" panose="02070309020205020404" pitchFamily="49" charset="0"/>
              </a:rPr>
              <a:t>je</a:t>
            </a:r>
            <a:r>
              <a:rPr lang="en-US" sz="2800" dirty="0">
                <a:solidFill>
                  <a:schemeClr val="tx1">
                    <a:lumMod val="65000"/>
                    <a:lumOff val="35000"/>
                  </a:schemeClr>
                </a:solidFill>
                <a:latin typeface="Courier New" panose="02070309020205020404" pitchFamily="49" charset="0"/>
                <a:cs typeface="Courier New" panose="02070309020205020404" pitchFamily="49" charset="0"/>
              </a:rPr>
              <a:t> target</a:t>
            </a:r>
          </a:p>
        </p:txBody>
      </p:sp>
      <p:sp>
        <p:nvSpPr>
          <p:cNvPr id="10" name="Right Arrow 9">
            <a:extLst>
              <a:ext uri="{FF2B5EF4-FFF2-40B4-BE49-F238E27FC236}">
                <a16:creationId xmlns:a16="http://schemas.microsoft.com/office/drawing/2014/main" id="{9683E086-F9D0-88A1-BF62-BCCDC932F7A0}"/>
              </a:ext>
            </a:extLst>
          </p:cNvPr>
          <p:cNvSpPr/>
          <p:nvPr/>
        </p:nvSpPr>
        <p:spPr>
          <a:xfrm rot="10800000">
            <a:off x="4202208" y="640596"/>
            <a:ext cx="2061270" cy="21050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89E12C-FE8A-27A0-7995-7B4921D7634C}"/>
              </a:ext>
            </a:extLst>
          </p:cNvPr>
          <p:cNvSpPr txBox="1"/>
          <p:nvPr/>
        </p:nvSpPr>
        <p:spPr>
          <a:xfrm>
            <a:off x="4270557" y="293376"/>
            <a:ext cx="2019592" cy="338554"/>
          </a:xfrm>
          <a:prstGeom prst="rect">
            <a:avLst/>
          </a:prstGeom>
          <a:noFill/>
        </p:spPr>
        <p:txBody>
          <a:bodyPr wrap="none" rtlCol="0">
            <a:spAutoFit/>
          </a:bodyPr>
          <a:lstStyle/>
          <a:p>
            <a:r>
              <a:rPr lang="en-US" sz="1600" b="1" dirty="0">
                <a:solidFill>
                  <a:schemeClr val="tx1">
                    <a:lumMod val="65000"/>
                    <a:lumOff val="35000"/>
                  </a:schemeClr>
                </a:solidFill>
              </a:rPr>
              <a:t>Read</a:t>
            </a:r>
            <a:r>
              <a:rPr lang="en-US" sz="1600" dirty="0">
                <a:solidFill>
                  <a:schemeClr val="tx1">
                    <a:lumMod val="65000"/>
                    <a:lumOff val="35000"/>
                  </a:schemeClr>
                </a:solidFill>
              </a:rPr>
              <a:t>: get a prediction</a:t>
            </a:r>
          </a:p>
        </p:txBody>
      </p:sp>
      <p:sp>
        <p:nvSpPr>
          <p:cNvPr id="3" name="Right Arrow 2">
            <a:extLst>
              <a:ext uri="{FF2B5EF4-FFF2-40B4-BE49-F238E27FC236}">
                <a16:creationId xmlns:a16="http://schemas.microsoft.com/office/drawing/2014/main" id="{3BA88685-9E00-F3FE-8EE0-70EA09AD88A4}"/>
              </a:ext>
            </a:extLst>
          </p:cNvPr>
          <p:cNvSpPr/>
          <p:nvPr/>
        </p:nvSpPr>
        <p:spPr>
          <a:xfrm>
            <a:off x="4202208" y="961869"/>
            <a:ext cx="2061270" cy="21050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69007-A85D-3C81-CA12-6D1BE725BDD6}"/>
              </a:ext>
            </a:extLst>
          </p:cNvPr>
          <p:cNvSpPr txBox="1"/>
          <p:nvPr/>
        </p:nvSpPr>
        <p:spPr>
          <a:xfrm>
            <a:off x="4059445" y="1166872"/>
            <a:ext cx="2346796" cy="338554"/>
          </a:xfrm>
          <a:prstGeom prst="rect">
            <a:avLst/>
          </a:prstGeom>
          <a:noFill/>
        </p:spPr>
        <p:txBody>
          <a:bodyPr wrap="none" rtlCol="0">
            <a:spAutoFit/>
          </a:bodyPr>
          <a:lstStyle/>
          <a:p>
            <a:r>
              <a:rPr lang="en-US" sz="1600" b="1" dirty="0">
                <a:solidFill>
                  <a:schemeClr val="tx1">
                    <a:lumMod val="65000"/>
                    <a:lumOff val="35000"/>
                  </a:schemeClr>
                </a:solidFill>
              </a:rPr>
              <a:t>Write</a:t>
            </a:r>
            <a:r>
              <a:rPr lang="en-US" sz="1600" dirty="0">
                <a:solidFill>
                  <a:schemeClr val="tx1">
                    <a:lumMod val="65000"/>
                    <a:lumOff val="35000"/>
                  </a:schemeClr>
                </a:solidFill>
              </a:rPr>
              <a:t>: Resolve the branch</a:t>
            </a:r>
          </a:p>
        </p:txBody>
      </p:sp>
      <p:sp>
        <p:nvSpPr>
          <p:cNvPr id="9" name="Rounded Rectangle 8">
            <a:extLst>
              <a:ext uri="{FF2B5EF4-FFF2-40B4-BE49-F238E27FC236}">
                <a16:creationId xmlns:a16="http://schemas.microsoft.com/office/drawing/2014/main" id="{B134F316-EA6A-D989-EA96-2F3F42DFC344}"/>
              </a:ext>
            </a:extLst>
          </p:cNvPr>
          <p:cNvSpPr/>
          <p:nvPr/>
        </p:nvSpPr>
        <p:spPr>
          <a:xfrm>
            <a:off x="1614472" y="2740970"/>
            <a:ext cx="1562739" cy="8235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Attacker</a:t>
            </a:r>
          </a:p>
        </p:txBody>
      </p:sp>
      <p:sp>
        <p:nvSpPr>
          <p:cNvPr id="11" name="Right Arrow 10">
            <a:extLst>
              <a:ext uri="{FF2B5EF4-FFF2-40B4-BE49-F238E27FC236}">
                <a16:creationId xmlns:a16="http://schemas.microsoft.com/office/drawing/2014/main" id="{DB035445-3932-4468-A2B8-26658947E76B}"/>
              </a:ext>
            </a:extLst>
          </p:cNvPr>
          <p:cNvSpPr/>
          <p:nvPr/>
        </p:nvSpPr>
        <p:spPr>
          <a:xfrm>
            <a:off x="3177212" y="3021638"/>
            <a:ext cx="963010" cy="262171"/>
          </a:xfrm>
          <a:prstGeom prst="rightArrow">
            <a:avLst/>
          </a:prstGeom>
          <a:solidFill>
            <a:schemeClr val="tx1">
              <a:lumMod val="50000"/>
              <a:lumOff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88B8697-26E8-23E3-3CB4-BAED4EF8BEAF}"/>
              </a:ext>
            </a:extLst>
          </p:cNvPr>
          <p:cNvSpPr/>
          <p:nvPr/>
        </p:nvSpPr>
        <p:spPr>
          <a:xfrm>
            <a:off x="6959743" y="2740969"/>
            <a:ext cx="1562739" cy="8235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Victim</a:t>
            </a:r>
          </a:p>
        </p:txBody>
      </p:sp>
      <p:sp>
        <p:nvSpPr>
          <p:cNvPr id="13" name="TextBox 12">
            <a:extLst>
              <a:ext uri="{FF2B5EF4-FFF2-40B4-BE49-F238E27FC236}">
                <a16:creationId xmlns:a16="http://schemas.microsoft.com/office/drawing/2014/main" id="{ACCB8931-1A9D-923A-7B23-860419A970E0}"/>
              </a:ext>
            </a:extLst>
          </p:cNvPr>
          <p:cNvSpPr txBox="1"/>
          <p:nvPr/>
        </p:nvSpPr>
        <p:spPr>
          <a:xfrm>
            <a:off x="2926418" y="2040368"/>
            <a:ext cx="4284122" cy="461665"/>
          </a:xfrm>
          <a:prstGeom prst="rect">
            <a:avLst/>
          </a:prstGeom>
          <a:noFill/>
        </p:spPr>
        <p:txBody>
          <a:bodyPr wrap="none" rtlCol="0">
            <a:spAutoFit/>
          </a:bodyPr>
          <a:lstStyle/>
          <a:p>
            <a:r>
              <a:rPr lang="en-US" sz="2400" b="1" dirty="0">
                <a:solidFill>
                  <a:schemeClr val="tx1">
                    <a:lumMod val="65000"/>
                    <a:lumOff val="35000"/>
                  </a:schemeClr>
                </a:solidFill>
              </a:rPr>
              <a:t>Mis-training attack</a:t>
            </a:r>
            <a:r>
              <a:rPr lang="en-US" sz="2400" dirty="0">
                <a:solidFill>
                  <a:schemeClr val="tx1">
                    <a:lumMod val="65000"/>
                    <a:lumOff val="35000"/>
                  </a:schemeClr>
                </a:solidFill>
              </a:rPr>
              <a:t>: Spectre-PHT</a:t>
            </a:r>
          </a:p>
        </p:txBody>
      </p:sp>
      <p:pic>
        <p:nvPicPr>
          <p:cNvPr id="15" name="Picture 14" descr="Logo, icon&#10;&#10;Description automatically generated">
            <a:extLst>
              <a:ext uri="{FF2B5EF4-FFF2-40B4-BE49-F238E27FC236}">
                <a16:creationId xmlns:a16="http://schemas.microsoft.com/office/drawing/2014/main" id="{57E4C587-B086-A2E5-CDE6-622310ABF25A}"/>
              </a:ext>
            </a:extLst>
          </p:cNvPr>
          <p:cNvPicPr>
            <a:picLocks noChangeAspect="1"/>
          </p:cNvPicPr>
          <p:nvPr/>
        </p:nvPicPr>
        <p:blipFill>
          <a:blip r:embed="rId3"/>
          <a:stretch>
            <a:fillRect/>
          </a:stretch>
        </p:blipFill>
        <p:spPr>
          <a:xfrm>
            <a:off x="11238692" y="125716"/>
            <a:ext cx="859383" cy="954382"/>
          </a:xfrm>
          <a:prstGeom prst="rect">
            <a:avLst/>
          </a:prstGeom>
        </p:spPr>
      </p:pic>
      <p:grpSp>
        <p:nvGrpSpPr>
          <p:cNvPr id="17" name="Group 16">
            <a:extLst>
              <a:ext uri="{FF2B5EF4-FFF2-40B4-BE49-F238E27FC236}">
                <a16:creationId xmlns:a16="http://schemas.microsoft.com/office/drawing/2014/main" id="{FE3EFCC8-51F4-2E5C-A52D-EF171758AFA8}"/>
              </a:ext>
            </a:extLst>
          </p:cNvPr>
          <p:cNvGrpSpPr/>
          <p:nvPr/>
        </p:nvGrpSpPr>
        <p:grpSpPr>
          <a:xfrm>
            <a:off x="6443720" y="486693"/>
            <a:ext cx="1856509" cy="823508"/>
            <a:chOff x="7272411" y="729587"/>
            <a:chExt cx="1856509" cy="823508"/>
          </a:xfrm>
          <a:solidFill>
            <a:schemeClr val="bg1">
              <a:lumMod val="50000"/>
            </a:schemeClr>
          </a:solidFill>
        </p:grpSpPr>
        <p:sp>
          <p:nvSpPr>
            <p:cNvPr id="6" name="Rounded Rectangle 5">
              <a:extLst>
                <a:ext uri="{FF2B5EF4-FFF2-40B4-BE49-F238E27FC236}">
                  <a16:creationId xmlns:a16="http://schemas.microsoft.com/office/drawing/2014/main" id="{5396E99C-C712-FAC2-DDE5-D2C38BDCDEA9}"/>
                </a:ext>
              </a:extLst>
            </p:cNvPr>
            <p:cNvSpPr/>
            <p:nvPr/>
          </p:nvSpPr>
          <p:spPr>
            <a:xfrm>
              <a:off x="7272411" y="729587"/>
              <a:ext cx="1856509" cy="8235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16" name="Rounded Rectangle 15">
              <a:extLst>
                <a:ext uri="{FF2B5EF4-FFF2-40B4-BE49-F238E27FC236}">
                  <a16:creationId xmlns:a16="http://schemas.microsoft.com/office/drawing/2014/main" id="{E004AFE2-7028-78DD-F1C8-5D177392BB57}"/>
                </a:ext>
              </a:extLst>
            </p:cNvPr>
            <p:cNvSpPr/>
            <p:nvPr/>
          </p:nvSpPr>
          <p:spPr>
            <a:xfrm>
              <a:off x="7541953" y="883490"/>
              <a:ext cx="1317424" cy="52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CBP</a:t>
              </a:r>
            </a:p>
          </p:txBody>
        </p:sp>
      </p:grpSp>
      <p:grpSp>
        <p:nvGrpSpPr>
          <p:cNvPr id="18" name="Group 17">
            <a:extLst>
              <a:ext uri="{FF2B5EF4-FFF2-40B4-BE49-F238E27FC236}">
                <a16:creationId xmlns:a16="http://schemas.microsoft.com/office/drawing/2014/main" id="{351D03F9-8398-D767-6296-86B8E7C3780B}"/>
              </a:ext>
            </a:extLst>
          </p:cNvPr>
          <p:cNvGrpSpPr/>
          <p:nvPr/>
        </p:nvGrpSpPr>
        <p:grpSpPr>
          <a:xfrm>
            <a:off x="4140223" y="2740970"/>
            <a:ext cx="1856509" cy="823508"/>
            <a:chOff x="7272411" y="729587"/>
            <a:chExt cx="1856509" cy="823508"/>
          </a:xfrm>
          <a:solidFill>
            <a:schemeClr val="bg1">
              <a:lumMod val="50000"/>
            </a:schemeClr>
          </a:solidFill>
        </p:grpSpPr>
        <p:sp>
          <p:nvSpPr>
            <p:cNvPr id="19" name="Rounded Rectangle 18">
              <a:extLst>
                <a:ext uri="{FF2B5EF4-FFF2-40B4-BE49-F238E27FC236}">
                  <a16:creationId xmlns:a16="http://schemas.microsoft.com/office/drawing/2014/main" id="{02DC99ED-3008-1459-74CE-2DA32F0ED41A}"/>
                </a:ext>
              </a:extLst>
            </p:cNvPr>
            <p:cNvSpPr/>
            <p:nvPr/>
          </p:nvSpPr>
          <p:spPr>
            <a:xfrm>
              <a:off x="7272411" y="729587"/>
              <a:ext cx="1856509" cy="8235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20" name="Rounded Rectangle 19">
              <a:extLst>
                <a:ext uri="{FF2B5EF4-FFF2-40B4-BE49-F238E27FC236}">
                  <a16:creationId xmlns:a16="http://schemas.microsoft.com/office/drawing/2014/main" id="{7A95CD82-5AC5-3FC1-E4D3-A034B14F23CC}"/>
                </a:ext>
              </a:extLst>
            </p:cNvPr>
            <p:cNvSpPr/>
            <p:nvPr/>
          </p:nvSpPr>
          <p:spPr>
            <a:xfrm>
              <a:off x="7541953" y="883490"/>
              <a:ext cx="1317424" cy="52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CBP</a:t>
              </a:r>
            </a:p>
          </p:txBody>
        </p:sp>
      </p:grpSp>
      <p:sp>
        <p:nvSpPr>
          <p:cNvPr id="21" name="Right Arrow 20">
            <a:extLst>
              <a:ext uri="{FF2B5EF4-FFF2-40B4-BE49-F238E27FC236}">
                <a16:creationId xmlns:a16="http://schemas.microsoft.com/office/drawing/2014/main" id="{225A14EC-26BF-C52C-1680-FD08E32D2747}"/>
              </a:ext>
            </a:extLst>
          </p:cNvPr>
          <p:cNvSpPr/>
          <p:nvPr/>
        </p:nvSpPr>
        <p:spPr>
          <a:xfrm>
            <a:off x="5996733" y="2986826"/>
            <a:ext cx="963010" cy="262171"/>
          </a:xfrm>
          <a:prstGeom prst="rightArrow">
            <a:avLst/>
          </a:prstGeom>
          <a:solidFill>
            <a:schemeClr val="tx1">
              <a:lumMod val="50000"/>
              <a:lumOff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CCC3BA-9074-DB51-0A08-0147426DE922}"/>
              </a:ext>
            </a:extLst>
          </p:cNvPr>
          <p:cNvSpPr txBox="1"/>
          <p:nvPr/>
        </p:nvSpPr>
        <p:spPr>
          <a:xfrm>
            <a:off x="3266172" y="2723914"/>
            <a:ext cx="706027" cy="369332"/>
          </a:xfrm>
          <a:prstGeom prst="rect">
            <a:avLst/>
          </a:prstGeom>
          <a:noFill/>
        </p:spPr>
        <p:txBody>
          <a:bodyPr wrap="none" rtlCol="0">
            <a:spAutoFit/>
          </a:bodyPr>
          <a:lstStyle/>
          <a:p>
            <a:r>
              <a:rPr lang="en-US" dirty="0"/>
              <a:t>Write</a:t>
            </a:r>
          </a:p>
        </p:txBody>
      </p:sp>
      <p:sp>
        <p:nvSpPr>
          <p:cNvPr id="23" name="TextBox 22">
            <a:extLst>
              <a:ext uri="{FF2B5EF4-FFF2-40B4-BE49-F238E27FC236}">
                <a16:creationId xmlns:a16="http://schemas.microsoft.com/office/drawing/2014/main" id="{D7DFE46F-AB39-D87B-C6BC-172A87F42FEE}"/>
              </a:ext>
            </a:extLst>
          </p:cNvPr>
          <p:cNvSpPr txBox="1"/>
          <p:nvPr/>
        </p:nvSpPr>
        <p:spPr>
          <a:xfrm>
            <a:off x="6127627" y="2720644"/>
            <a:ext cx="653512" cy="369332"/>
          </a:xfrm>
          <a:prstGeom prst="rect">
            <a:avLst/>
          </a:prstGeom>
          <a:noFill/>
        </p:spPr>
        <p:txBody>
          <a:bodyPr wrap="none" rtlCol="0">
            <a:spAutoFit/>
          </a:bodyPr>
          <a:lstStyle/>
          <a:p>
            <a:r>
              <a:rPr lang="en-US" dirty="0"/>
              <a:t>Read</a:t>
            </a:r>
          </a:p>
        </p:txBody>
      </p:sp>
      <p:pic>
        <p:nvPicPr>
          <p:cNvPr id="24" name="Graphic 23" descr="Devil face outline with solid fill">
            <a:extLst>
              <a:ext uri="{FF2B5EF4-FFF2-40B4-BE49-F238E27FC236}">
                <a16:creationId xmlns:a16="http://schemas.microsoft.com/office/drawing/2014/main" id="{FDC0F535-59A9-3068-0320-C7D344E1E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8836" y="2951088"/>
            <a:ext cx="477481" cy="477481"/>
          </a:xfrm>
          <a:prstGeom prst="rect">
            <a:avLst/>
          </a:prstGeom>
        </p:spPr>
      </p:pic>
      <p:pic>
        <p:nvPicPr>
          <p:cNvPr id="25" name="Graphic 24" descr="Key with solid fill">
            <a:extLst>
              <a:ext uri="{FF2B5EF4-FFF2-40B4-BE49-F238E27FC236}">
                <a16:creationId xmlns:a16="http://schemas.microsoft.com/office/drawing/2014/main" id="{618EDD97-774F-E42C-7D0C-1F107DD277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8699" y="2867547"/>
            <a:ext cx="583213" cy="583213"/>
          </a:xfrm>
          <a:prstGeom prst="rect">
            <a:avLst/>
          </a:prstGeom>
        </p:spPr>
      </p:pic>
      <p:pic>
        <p:nvPicPr>
          <p:cNvPr id="1026" name="Picture 2" descr="Spectre (security vulnerability) - Wikipedia">
            <a:extLst>
              <a:ext uri="{FF2B5EF4-FFF2-40B4-BE49-F238E27FC236}">
                <a16:creationId xmlns:a16="http://schemas.microsoft.com/office/drawing/2014/main" id="{C7F5F07C-9430-D3D4-37D2-F94CED87314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074001" y="2081661"/>
            <a:ext cx="1365895" cy="162642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3F0D21EB-2DAB-922E-FAF9-0E78D53304B3}"/>
              </a:ext>
            </a:extLst>
          </p:cNvPr>
          <p:cNvSpPr/>
          <p:nvPr/>
        </p:nvSpPr>
        <p:spPr>
          <a:xfrm>
            <a:off x="6945248" y="5125852"/>
            <a:ext cx="1562739" cy="8235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Attacker</a:t>
            </a:r>
            <a:endParaRPr lang="en-US" dirty="0">
              <a:solidFill>
                <a:schemeClr val="tx1"/>
              </a:solidFill>
            </a:endParaRPr>
          </a:p>
        </p:txBody>
      </p:sp>
      <p:sp>
        <p:nvSpPr>
          <p:cNvPr id="27" name="Rounded Rectangle 26">
            <a:extLst>
              <a:ext uri="{FF2B5EF4-FFF2-40B4-BE49-F238E27FC236}">
                <a16:creationId xmlns:a16="http://schemas.microsoft.com/office/drawing/2014/main" id="{CF137593-CE97-7202-F52A-58259738250B}"/>
              </a:ext>
            </a:extLst>
          </p:cNvPr>
          <p:cNvSpPr/>
          <p:nvPr/>
        </p:nvSpPr>
        <p:spPr>
          <a:xfrm>
            <a:off x="1614472" y="5125853"/>
            <a:ext cx="1562739" cy="82350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Victim</a:t>
            </a:r>
          </a:p>
        </p:txBody>
      </p:sp>
      <p:sp>
        <p:nvSpPr>
          <p:cNvPr id="28" name="TextBox 27">
            <a:extLst>
              <a:ext uri="{FF2B5EF4-FFF2-40B4-BE49-F238E27FC236}">
                <a16:creationId xmlns:a16="http://schemas.microsoft.com/office/drawing/2014/main" id="{0FF27094-393C-1155-7CCB-DAA0633400FE}"/>
              </a:ext>
            </a:extLst>
          </p:cNvPr>
          <p:cNvSpPr txBox="1"/>
          <p:nvPr/>
        </p:nvSpPr>
        <p:spPr>
          <a:xfrm>
            <a:off x="2500594" y="4423337"/>
            <a:ext cx="5135765" cy="461665"/>
          </a:xfrm>
          <a:prstGeom prst="rect">
            <a:avLst/>
          </a:prstGeom>
          <a:noFill/>
        </p:spPr>
        <p:txBody>
          <a:bodyPr wrap="none" rtlCol="0">
            <a:spAutoFit/>
          </a:bodyPr>
          <a:lstStyle/>
          <a:p>
            <a:r>
              <a:rPr lang="en-US" sz="2400" b="1" dirty="0"/>
              <a:t>Leakage attack</a:t>
            </a:r>
            <a:r>
              <a:rPr lang="en-US" sz="2400" dirty="0"/>
              <a:t>: Control Flow Extraction</a:t>
            </a:r>
          </a:p>
        </p:txBody>
      </p:sp>
      <p:sp>
        <p:nvSpPr>
          <p:cNvPr id="29" name="Rectangle 28">
            <a:extLst>
              <a:ext uri="{FF2B5EF4-FFF2-40B4-BE49-F238E27FC236}">
                <a16:creationId xmlns:a16="http://schemas.microsoft.com/office/drawing/2014/main" id="{59793364-1B77-12F5-4210-11085CDD2931}"/>
              </a:ext>
            </a:extLst>
          </p:cNvPr>
          <p:cNvSpPr/>
          <p:nvPr/>
        </p:nvSpPr>
        <p:spPr>
          <a:xfrm>
            <a:off x="1350152" y="4206081"/>
            <a:ext cx="7443787" cy="217476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5B379B2C-492B-CAAD-4A52-8364FAF2EF3A}"/>
              </a:ext>
            </a:extLst>
          </p:cNvPr>
          <p:cNvGrpSpPr/>
          <p:nvPr/>
        </p:nvGrpSpPr>
        <p:grpSpPr>
          <a:xfrm>
            <a:off x="4140223" y="5125853"/>
            <a:ext cx="1856509" cy="823508"/>
            <a:chOff x="7272411" y="729587"/>
            <a:chExt cx="1856509" cy="823508"/>
          </a:xfrm>
          <a:solidFill>
            <a:schemeClr val="bg1">
              <a:lumMod val="50000"/>
            </a:schemeClr>
          </a:solidFill>
        </p:grpSpPr>
        <p:sp>
          <p:nvSpPr>
            <p:cNvPr id="31" name="Rounded Rectangle 30">
              <a:extLst>
                <a:ext uri="{FF2B5EF4-FFF2-40B4-BE49-F238E27FC236}">
                  <a16:creationId xmlns:a16="http://schemas.microsoft.com/office/drawing/2014/main" id="{1FEC0FC0-480B-2FE2-BEC8-0C9BF8FA0F61}"/>
                </a:ext>
              </a:extLst>
            </p:cNvPr>
            <p:cNvSpPr/>
            <p:nvPr/>
          </p:nvSpPr>
          <p:spPr>
            <a:xfrm>
              <a:off x="7272411" y="729587"/>
              <a:ext cx="1856509" cy="8235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32" name="Rounded Rectangle 31">
              <a:extLst>
                <a:ext uri="{FF2B5EF4-FFF2-40B4-BE49-F238E27FC236}">
                  <a16:creationId xmlns:a16="http://schemas.microsoft.com/office/drawing/2014/main" id="{147B525F-D343-E423-E2FE-C699662B1B7A}"/>
                </a:ext>
              </a:extLst>
            </p:cNvPr>
            <p:cNvSpPr/>
            <p:nvPr/>
          </p:nvSpPr>
          <p:spPr>
            <a:xfrm>
              <a:off x="7541953" y="883490"/>
              <a:ext cx="1317424" cy="52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CBP</a:t>
              </a:r>
              <a:endParaRPr lang="en-US" b="1" dirty="0"/>
            </a:p>
          </p:txBody>
        </p:sp>
      </p:grpSp>
      <p:sp>
        <p:nvSpPr>
          <p:cNvPr id="34" name="TextBox 33">
            <a:extLst>
              <a:ext uri="{FF2B5EF4-FFF2-40B4-BE49-F238E27FC236}">
                <a16:creationId xmlns:a16="http://schemas.microsoft.com/office/drawing/2014/main" id="{E47B7E29-7C5D-6E81-C7C0-1284C9F886C6}"/>
              </a:ext>
            </a:extLst>
          </p:cNvPr>
          <p:cNvSpPr txBox="1"/>
          <p:nvPr/>
        </p:nvSpPr>
        <p:spPr>
          <a:xfrm>
            <a:off x="3266172" y="5108797"/>
            <a:ext cx="718979" cy="369332"/>
          </a:xfrm>
          <a:prstGeom prst="rect">
            <a:avLst/>
          </a:prstGeom>
          <a:noFill/>
        </p:spPr>
        <p:txBody>
          <a:bodyPr wrap="none" rtlCol="0">
            <a:spAutoFit/>
          </a:bodyPr>
          <a:lstStyle/>
          <a:p>
            <a:r>
              <a:rPr lang="en-US" b="1" dirty="0"/>
              <a:t>Write</a:t>
            </a:r>
          </a:p>
        </p:txBody>
      </p:sp>
      <p:sp>
        <p:nvSpPr>
          <p:cNvPr id="35" name="TextBox 34">
            <a:extLst>
              <a:ext uri="{FF2B5EF4-FFF2-40B4-BE49-F238E27FC236}">
                <a16:creationId xmlns:a16="http://schemas.microsoft.com/office/drawing/2014/main" id="{8BFB6146-52B8-6855-7E3F-97486C49F99C}"/>
              </a:ext>
            </a:extLst>
          </p:cNvPr>
          <p:cNvSpPr txBox="1"/>
          <p:nvPr/>
        </p:nvSpPr>
        <p:spPr>
          <a:xfrm>
            <a:off x="6127627" y="5105527"/>
            <a:ext cx="663771" cy="369332"/>
          </a:xfrm>
          <a:prstGeom prst="rect">
            <a:avLst/>
          </a:prstGeom>
          <a:noFill/>
        </p:spPr>
        <p:txBody>
          <a:bodyPr wrap="none" rtlCol="0">
            <a:spAutoFit/>
          </a:bodyPr>
          <a:lstStyle/>
          <a:p>
            <a:r>
              <a:rPr lang="en-US" b="1" dirty="0"/>
              <a:t>Read</a:t>
            </a:r>
          </a:p>
        </p:txBody>
      </p:sp>
      <p:pic>
        <p:nvPicPr>
          <p:cNvPr id="36" name="Graphic 35" descr="Devil face outline with solid fill">
            <a:extLst>
              <a:ext uri="{FF2B5EF4-FFF2-40B4-BE49-F238E27FC236}">
                <a16:creationId xmlns:a16="http://schemas.microsoft.com/office/drawing/2014/main" id="{8FCF4FDF-43F0-1B31-84C0-4FB1304ED7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35523" y="5380289"/>
            <a:ext cx="329412" cy="329412"/>
          </a:xfrm>
          <a:prstGeom prst="rect">
            <a:avLst/>
          </a:prstGeom>
        </p:spPr>
      </p:pic>
      <p:pic>
        <p:nvPicPr>
          <p:cNvPr id="37" name="Graphic 36" descr="Key with solid fill">
            <a:extLst>
              <a:ext uri="{FF2B5EF4-FFF2-40B4-BE49-F238E27FC236}">
                <a16:creationId xmlns:a16="http://schemas.microsoft.com/office/drawing/2014/main" id="{A192B0F9-4730-6825-2753-D4BFD878429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68836" y="5294430"/>
            <a:ext cx="481022" cy="481022"/>
          </a:xfrm>
          <a:prstGeom prst="rect">
            <a:avLst/>
          </a:prstGeom>
        </p:spPr>
      </p:pic>
      <p:sp>
        <p:nvSpPr>
          <p:cNvPr id="38" name="Right Arrow 37">
            <a:extLst>
              <a:ext uri="{FF2B5EF4-FFF2-40B4-BE49-F238E27FC236}">
                <a16:creationId xmlns:a16="http://schemas.microsoft.com/office/drawing/2014/main" id="{22DBBCC1-C073-4C07-0178-AC6FF6713781}"/>
              </a:ext>
            </a:extLst>
          </p:cNvPr>
          <p:cNvSpPr/>
          <p:nvPr/>
        </p:nvSpPr>
        <p:spPr>
          <a:xfrm>
            <a:off x="5997395" y="5406519"/>
            <a:ext cx="936706" cy="262171"/>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FCD4D44D-A8F7-7B4E-1B73-5404450CE15A}"/>
              </a:ext>
            </a:extLst>
          </p:cNvPr>
          <p:cNvSpPr/>
          <p:nvPr/>
        </p:nvSpPr>
        <p:spPr>
          <a:xfrm>
            <a:off x="3174853" y="5407418"/>
            <a:ext cx="960545" cy="260375"/>
          </a:xfrm>
          <a:prstGeom prst="rightArrow">
            <a:avLst/>
          </a:prstGeom>
          <a:solidFill>
            <a:srgbClr val="4DAF4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Slide Number Placeholder 39">
            <a:extLst>
              <a:ext uri="{FF2B5EF4-FFF2-40B4-BE49-F238E27FC236}">
                <a16:creationId xmlns:a16="http://schemas.microsoft.com/office/drawing/2014/main" id="{B2FF0629-D75B-BBD0-EB1C-D55EBA9A1FBD}"/>
              </a:ext>
            </a:extLst>
          </p:cNvPr>
          <p:cNvSpPr>
            <a:spLocks noGrp="1"/>
          </p:cNvSpPr>
          <p:nvPr>
            <p:ph type="sldNum" sz="quarter" idx="12"/>
          </p:nvPr>
        </p:nvSpPr>
        <p:spPr/>
        <p:txBody>
          <a:bodyPr/>
          <a:lstStyle/>
          <a:p>
            <a:fld id="{EAEF51F3-7402-1E43-A52A-04D0BBC619AC}" type="slidenum">
              <a:rPr lang="en-US" smtClean="0"/>
              <a:t>7</a:t>
            </a:fld>
            <a:endParaRPr lang="en-US"/>
          </a:p>
        </p:txBody>
      </p:sp>
    </p:spTree>
    <p:extLst>
      <p:ext uri="{BB962C8B-B14F-4D97-AF65-F5344CB8AC3E}">
        <p14:creationId xmlns:p14="http://schemas.microsoft.com/office/powerpoint/2010/main" val="357913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D7DC9B4-F5B2-0B4C-6142-B2BB9069D9E1}"/>
              </a:ext>
            </a:extLst>
          </p:cNvPr>
          <p:cNvGrpSpPr/>
          <p:nvPr/>
        </p:nvGrpSpPr>
        <p:grpSpPr>
          <a:xfrm>
            <a:off x="4521082" y="375969"/>
            <a:ext cx="3149835" cy="2014571"/>
            <a:chOff x="4180097" y="913161"/>
            <a:chExt cx="6088367" cy="5189839"/>
          </a:xfrm>
        </p:grpSpPr>
        <p:pic>
          <p:nvPicPr>
            <p:cNvPr id="19" name="Picture 4" descr="Skylake: Intel's Longest Serving Architecture – Chips and Cheese">
              <a:extLst>
                <a:ext uri="{FF2B5EF4-FFF2-40B4-BE49-F238E27FC236}">
                  <a16:creationId xmlns:a16="http://schemas.microsoft.com/office/drawing/2014/main" id="{F65060AC-7A6D-55A6-1893-19F7134FCF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8" b="49549"/>
            <a:stretch/>
          </p:blipFill>
          <p:spPr bwMode="auto">
            <a:xfrm>
              <a:off x="4585689" y="1296223"/>
              <a:ext cx="5299717" cy="4353048"/>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descr="Image">
              <a:extLst>
                <a:ext uri="{FF2B5EF4-FFF2-40B4-BE49-F238E27FC236}">
                  <a16:creationId xmlns:a16="http://schemas.microsoft.com/office/drawing/2014/main" id="{F321E078-3383-A7B0-70DE-0FCC365EC46D}"/>
                </a:ext>
              </a:extLst>
            </p:cNvPr>
            <p:cNvPicPr>
              <a:picLocks noChangeAspect="1"/>
            </p:cNvPicPr>
            <p:nvPr/>
          </p:nvPicPr>
          <p:blipFill>
            <a:blip r:embed="rId4"/>
            <a:stretch>
              <a:fillRect/>
            </a:stretch>
          </p:blipFill>
          <p:spPr>
            <a:xfrm>
              <a:off x="4180097" y="913161"/>
              <a:ext cx="6088367" cy="5189839"/>
            </a:xfrm>
            <a:prstGeom prst="rect">
              <a:avLst/>
            </a:prstGeom>
            <a:ln w="12700">
              <a:noFill/>
              <a:miter lim="400000"/>
            </a:ln>
          </p:spPr>
        </p:pic>
        <p:sp>
          <p:nvSpPr>
            <p:cNvPr id="21" name="Rectangle 20">
              <a:extLst>
                <a:ext uri="{FF2B5EF4-FFF2-40B4-BE49-F238E27FC236}">
                  <a16:creationId xmlns:a16="http://schemas.microsoft.com/office/drawing/2014/main" id="{3288F019-E6D5-95F6-513D-CC8A327106B9}"/>
                </a:ext>
              </a:extLst>
            </p:cNvPr>
            <p:cNvSpPr/>
            <p:nvPr/>
          </p:nvSpPr>
          <p:spPr>
            <a:xfrm>
              <a:off x="4598046" y="1374029"/>
              <a:ext cx="1510311" cy="4250528"/>
            </a:xfrm>
            <a:prstGeom prst="rect">
              <a:avLst/>
            </a:prstGeom>
            <a:noFill/>
            <a:ln w="57150">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descr="Logo, icon&#10;&#10;Description automatically generated">
            <a:extLst>
              <a:ext uri="{FF2B5EF4-FFF2-40B4-BE49-F238E27FC236}">
                <a16:creationId xmlns:a16="http://schemas.microsoft.com/office/drawing/2014/main" id="{D1640E79-D2F5-4320-BCD2-131FCF0DD665}"/>
              </a:ext>
            </a:extLst>
          </p:cNvPr>
          <p:cNvPicPr>
            <a:picLocks noChangeAspect="1"/>
          </p:cNvPicPr>
          <p:nvPr/>
        </p:nvPicPr>
        <p:blipFill>
          <a:blip r:embed="rId5"/>
          <a:stretch>
            <a:fillRect/>
          </a:stretch>
        </p:blipFill>
        <p:spPr>
          <a:xfrm>
            <a:off x="11238692" y="125716"/>
            <a:ext cx="859383" cy="954382"/>
          </a:xfrm>
          <a:prstGeom prst="rect">
            <a:avLst/>
          </a:prstGeom>
        </p:spPr>
      </p:pic>
      <p:sp>
        <p:nvSpPr>
          <p:cNvPr id="23" name="TextBox 22">
            <a:extLst>
              <a:ext uri="{FF2B5EF4-FFF2-40B4-BE49-F238E27FC236}">
                <a16:creationId xmlns:a16="http://schemas.microsoft.com/office/drawing/2014/main" id="{F05CCCCC-6EE9-2D54-2454-1CE4DF987580}"/>
              </a:ext>
            </a:extLst>
          </p:cNvPr>
          <p:cNvSpPr txBox="1"/>
          <p:nvPr/>
        </p:nvSpPr>
        <p:spPr>
          <a:xfrm>
            <a:off x="755300" y="2815202"/>
            <a:ext cx="10732553" cy="461665"/>
          </a:xfrm>
          <a:prstGeom prst="rect">
            <a:avLst/>
          </a:prstGeom>
          <a:noFill/>
        </p:spPr>
        <p:txBody>
          <a:bodyPr wrap="none" rtlCol="0">
            <a:spAutoFit/>
          </a:bodyPr>
          <a:lstStyle/>
          <a:p>
            <a:r>
              <a:rPr lang="en-US" sz="2400" b="1" u="sng" dirty="0"/>
              <a:t>Shared</a:t>
            </a:r>
            <a:r>
              <a:rPr lang="en-US" sz="2400" dirty="0"/>
              <a:t> between all processes, threads, and programs running within a physical core!</a:t>
            </a:r>
          </a:p>
        </p:txBody>
      </p:sp>
      <p:sp>
        <p:nvSpPr>
          <p:cNvPr id="24" name="Rectangle 23">
            <a:extLst>
              <a:ext uri="{FF2B5EF4-FFF2-40B4-BE49-F238E27FC236}">
                <a16:creationId xmlns:a16="http://schemas.microsoft.com/office/drawing/2014/main" id="{D2053008-4915-21A7-16FB-5E1604DFCE1B}"/>
              </a:ext>
            </a:extLst>
          </p:cNvPr>
          <p:cNvSpPr/>
          <p:nvPr/>
        </p:nvSpPr>
        <p:spPr>
          <a:xfrm>
            <a:off x="3584273" y="4315757"/>
            <a:ext cx="1773242"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User space</a:t>
            </a:r>
          </a:p>
        </p:txBody>
      </p:sp>
      <p:sp>
        <p:nvSpPr>
          <p:cNvPr id="25" name="Rectangle 24">
            <a:extLst>
              <a:ext uri="{FF2B5EF4-FFF2-40B4-BE49-F238E27FC236}">
                <a16:creationId xmlns:a16="http://schemas.microsoft.com/office/drawing/2014/main" id="{09B23F3E-31CB-53C9-404D-9A94BEBBEB0F}"/>
              </a:ext>
            </a:extLst>
          </p:cNvPr>
          <p:cNvSpPr/>
          <p:nvPr/>
        </p:nvSpPr>
        <p:spPr>
          <a:xfrm>
            <a:off x="3210709" y="4896129"/>
            <a:ext cx="2146806"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SMT thread 1</a:t>
            </a:r>
          </a:p>
        </p:txBody>
      </p:sp>
      <p:sp>
        <p:nvSpPr>
          <p:cNvPr id="26" name="Rectangle 25">
            <a:extLst>
              <a:ext uri="{FF2B5EF4-FFF2-40B4-BE49-F238E27FC236}">
                <a16:creationId xmlns:a16="http://schemas.microsoft.com/office/drawing/2014/main" id="{0BEFDD5E-A70B-1E90-731E-6240936464B3}"/>
              </a:ext>
            </a:extLst>
          </p:cNvPr>
          <p:cNvSpPr/>
          <p:nvPr/>
        </p:nvSpPr>
        <p:spPr>
          <a:xfrm>
            <a:off x="2753645" y="5490789"/>
            <a:ext cx="2612767"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Sandboxed Code</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28" name="Left-Right Arrow 27">
            <a:extLst>
              <a:ext uri="{FF2B5EF4-FFF2-40B4-BE49-F238E27FC236}">
                <a16:creationId xmlns:a16="http://schemas.microsoft.com/office/drawing/2014/main" id="{FC19E5E9-A204-19DE-F7E6-83351B160755}"/>
              </a:ext>
            </a:extLst>
          </p:cNvPr>
          <p:cNvSpPr/>
          <p:nvPr/>
        </p:nvSpPr>
        <p:spPr>
          <a:xfrm>
            <a:off x="5465633" y="4454697"/>
            <a:ext cx="1115947" cy="245339"/>
          </a:xfrm>
          <a:prstGeom prst="leftRightArrow">
            <a:avLst>
              <a:gd name="adj1" fmla="val 34702"/>
              <a:gd name="adj2" fmla="val 43657"/>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Devil face outline with solid fill">
            <a:extLst>
              <a:ext uri="{FF2B5EF4-FFF2-40B4-BE49-F238E27FC236}">
                <a16:creationId xmlns:a16="http://schemas.microsoft.com/office/drawing/2014/main" id="{C0E3D6A6-B1DD-82D7-FF23-86BF5129F0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66711" y="3809700"/>
            <a:ext cx="477481" cy="477481"/>
          </a:xfrm>
          <a:prstGeom prst="rect">
            <a:avLst/>
          </a:prstGeom>
        </p:spPr>
      </p:pic>
      <p:pic>
        <p:nvPicPr>
          <p:cNvPr id="31" name="Graphic 30" descr="Key with solid fill">
            <a:extLst>
              <a:ext uri="{FF2B5EF4-FFF2-40B4-BE49-F238E27FC236}">
                <a16:creationId xmlns:a16="http://schemas.microsoft.com/office/drawing/2014/main" id="{67958C34-C0B9-E5DA-958B-92688B3792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79656" y="3756833"/>
            <a:ext cx="583213" cy="583213"/>
          </a:xfrm>
          <a:prstGeom prst="rect">
            <a:avLst/>
          </a:prstGeom>
        </p:spPr>
      </p:pic>
      <p:sp>
        <p:nvSpPr>
          <p:cNvPr id="5" name="TextBox 4">
            <a:extLst>
              <a:ext uri="{FF2B5EF4-FFF2-40B4-BE49-F238E27FC236}">
                <a16:creationId xmlns:a16="http://schemas.microsoft.com/office/drawing/2014/main" id="{C27751C6-8B8B-3F53-12CE-E855E1C42BF2}"/>
              </a:ext>
            </a:extLst>
          </p:cNvPr>
          <p:cNvSpPr txBox="1"/>
          <p:nvPr/>
        </p:nvSpPr>
        <p:spPr>
          <a:xfrm>
            <a:off x="6689698" y="4315757"/>
            <a:ext cx="1115947" cy="523220"/>
          </a:xfrm>
          <a:prstGeom prst="rect">
            <a:avLst/>
          </a:prstGeom>
          <a:noFill/>
        </p:spPr>
        <p:txBody>
          <a:bodyPr wrap="none" rtlCol="0">
            <a:spAutoFit/>
          </a:bodyPr>
          <a:lstStyle/>
          <a:p>
            <a:r>
              <a:rPr lang="en-US" sz="2800" dirty="0">
                <a:ln w="0"/>
                <a:effectLst>
                  <a:outerShdw blurRad="38100" dist="19050" dir="2700000" algn="tl" rotWithShape="0">
                    <a:schemeClr val="dk1">
                      <a:alpha val="40000"/>
                    </a:schemeClr>
                  </a:outerShdw>
                </a:effectLst>
              </a:rPr>
              <a:t>Kernel</a:t>
            </a:r>
            <a:endParaRPr lang="en-US" sz="2800" dirty="0"/>
          </a:p>
        </p:txBody>
      </p:sp>
      <p:sp>
        <p:nvSpPr>
          <p:cNvPr id="6" name="TextBox 5">
            <a:extLst>
              <a:ext uri="{FF2B5EF4-FFF2-40B4-BE49-F238E27FC236}">
                <a16:creationId xmlns:a16="http://schemas.microsoft.com/office/drawing/2014/main" id="{EF07C305-97D0-146D-734A-B0993BAF056E}"/>
              </a:ext>
            </a:extLst>
          </p:cNvPr>
          <p:cNvSpPr txBox="1"/>
          <p:nvPr/>
        </p:nvSpPr>
        <p:spPr>
          <a:xfrm>
            <a:off x="6689698" y="4888607"/>
            <a:ext cx="2146806" cy="523220"/>
          </a:xfrm>
          <a:prstGeom prst="rect">
            <a:avLst/>
          </a:prstGeom>
          <a:noFill/>
        </p:spPr>
        <p:txBody>
          <a:bodyPr wrap="none" rtlCol="0">
            <a:spAutoFit/>
          </a:bodyPr>
          <a:lstStyle/>
          <a:p>
            <a:r>
              <a:rPr lang="en-US" sz="2800" dirty="0">
                <a:ln w="0"/>
                <a:effectLst>
                  <a:outerShdw blurRad="38100" dist="19050" dir="2700000" algn="tl" rotWithShape="0">
                    <a:schemeClr val="dk1">
                      <a:alpha val="40000"/>
                    </a:schemeClr>
                  </a:outerShdw>
                </a:effectLst>
              </a:rPr>
              <a:t>SMT thread 2</a:t>
            </a:r>
            <a:endParaRPr lang="en-US" sz="2800" dirty="0"/>
          </a:p>
        </p:txBody>
      </p:sp>
      <p:sp>
        <p:nvSpPr>
          <p:cNvPr id="7" name="TextBox 6">
            <a:extLst>
              <a:ext uri="{FF2B5EF4-FFF2-40B4-BE49-F238E27FC236}">
                <a16:creationId xmlns:a16="http://schemas.microsoft.com/office/drawing/2014/main" id="{08AC354C-D77C-5711-C131-0B1CCBC2BD4D}"/>
              </a:ext>
            </a:extLst>
          </p:cNvPr>
          <p:cNvSpPr txBox="1"/>
          <p:nvPr/>
        </p:nvSpPr>
        <p:spPr>
          <a:xfrm>
            <a:off x="6689698" y="5490789"/>
            <a:ext cx="2179251" cy="523220"/>
          </a:xfrm>
          <a:prstGeom prst="rect">
            <a:avLst/>
          </a:prstGeom>
          <a:noFill/>
        </p:spPr>
        <p:txBody>
          <a:bodyPr wrap="none" rtlCol="0">
            <a:spAutoFit/>
          </a:bodyPr>
          <a:lstStyle/>
          <a:p>
            <a:r>
              <a:rPr lang="en-US" sz="2800" dirty="0">
                <a:ln w="0"/>
                <a:effectLst>
                  <a:outerShdw blurRad="38100" dist="19050" dir="2700000" algn="tl" rotWithShape="0">
                    <a:schemeClr val="dk1">
                      <a:alpha val="40000"/>
                    </a:schemeClr>
                  </a:outerShdw>
                </a:effectLst>
              </a:rPr>
              <a:t>Host program</a:t>
            </a:r>
            <a:endParaRPr lang="en-US" sz="2800" dirty="0"/>
          </a:p>
        </p:txBody>
      </p:sp>
      <p:sp>
        <p:nvSpPr>
          <p:cNvPr id="8" name="Left-Right Arrow 7">
            <a:extLst>
              <a:ext uri="{FF2B5EF4-FFF2-40B4-BE49-F238E27FC236}">
                <a16:creationId xmlns:a16="http://schemas.microsoft.com/office/drawing/2014/main" id="{8BA1F5C6-3F51-E378-8D5B-7C98327B65C4}"/>
              </a:ext>
            </a:extLst>
          </p:cNvPr>
          <p:cNvSpPr/>
          <p:nvPr/>
        </p:nvSpPr>
        <p:spPr>
          <a:xfrm>
            <a:off x="5465632" y="5027547"/>
            <a:ext cx="1115947" cy="245339"/>
          </a:xfrm>
          <a:prstGeom prst="leftRightArrow">
            <a:avLst>
              <a:gd name="adj1" fmla="val 34702"/>
              <a:gd name="adj2" fmla="val 43657"/>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a:extLst>
              <a:ext uri="{FF2B5EF4-FFF2-40B4-BE49-F238E27FC236}">
                <a16:creationId xmlns:a16="http://schemas.microsoft.com/office/drawing/2014/main" id="{89688982-09D5-1252-2E02-5C5224CF7DA2}"/>
              </a:ext>
            </a:extLst>
          </p:cNvPr>
          <p:cNvSpPr/>
          <p:nvPr/>
        </p:nvSpPr>
        <p:spPr>
          <a:xfrm>
            <a:off x="5465631" y="5639119"/>
            <a:ext cx="1115947" cy="245339"/>
          </a:xfrm>
          <a:prstGeom prst="leftRightArrow">
            <a:avLst>
              <a:gd name="adj1" fmla="val 34702"/>
              <a:gd name="adj2" fmla="val 43657"/>
            </a:avLst>
          </a:prstGeom>
          <a:solidFill>
            <a:srgbClr val="6B61B2"/>
          </a:solidFill>
          <a:ln>
            <a:solidFill>
              <a:srgbClr val="6B6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402E6E93-A4B8-5428-7E37-2188037FA7DF}"/>
              </a:ext>
            </a:extLst>
          </p:cNvPr>
          <p:cNvSpPr>
            <a:spLocks noGrp="1"/>
          </p:cNvSpPr>
          <p:nvPr>
            <p:ph type="sldNum" sz="quarter" idx="12"/>
          </p:nvPr>
        </p:nvSpPr>
        <p:spPr/>
        <p:txBody>
          <a:bodyPr/>
          <a:lstStyle/>
          <a:p>
            <a:fld id="{EAEF51F3-7402-1E43-A52A-04D0BBC619AC}" type="slidenum">
              <a:rPr lang="en-US" smtClean="0"/>
              <a:t>8</a:t>
            </a:fld>
            <a:endParaRPr lang="en-US"/>
          </a:p>
        </p:txBody>
      </p:sp>
      <p:pic>
        <p:nvPicPr>
          <p:cNvPr id="3074" name="Picture 2" descr="Linux kernel - Wikipedia">
            <a:extLst>
              <a:ext uri="{FF2B5EF4-FFF2-40B4-BE49-F238E27FC236}">
                <a16:creationId xmlns:a16="http://schemas.microsoft.com/office/drawing/2014/main" id="{5BFDCE83-3420-E881-7346-4CEE2BE491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5645" y="4358576"/>
            <a:ext cx="316814" cy="3753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0246911-1E14-C583-4480-EAF3FED1A3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54848" y="5564881"/>
            <a:ext cx="375033" cy="3750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refox - Wikipedia">
            <a:extLst>
              <a:ext uri="{FF2B5EF4-FFF2-40B4-BE49-F238E27FC236}">
                <a16:creationId xmlns:a16="http://schemas.microsoft.com/office/drawing/2014/main" id="{B79A836B-8C90-4C66-667D-FA4E9464596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68949" y="5557529"/>
            <a:ext cx="375033" cy="38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0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016398C-EFB1-7976-5796-3751037D8997}"/>
              </a:ext>
            </a:extLst>
          </p:cNvPr>
          <p:cNvPicPr>
            <a:picLocks noChangeAspect="1"/>
          </p:cNvPicPr>
          <p:nvPr/>
        </p:nvPicPr>
        <p:blipFill>
          <a:blip r:embed="rId3"/>
          <a:stretch>
            <a:fillRect/>
          </a:stretch>
        </p:blipFill>
        <p:spPr>
          <a:xfrm>
            <a:off x="723369" y="1286336"/>
            <a:ext cx="1564102" cy="1737003"/>
          </a:xfrm>
          <a:prstGeom prst="rect">
            <a:avLst/>
          </a:prstGeom>
        </p:spPr>
      </p:pic>
      <p:sp>
        <p:nvSpPr>
          <p:cNvPr id="8" name="Rounded Rectangle 7">
            <a:extLst>
              <a:ext uri="{FF2B5EF4-FFF2-40B4-BE49-F238E27FC236}">
                <a16:creationId xmlns:a16="http://schemas.microsoft.com/office/drawing/2014/main" id="{0E5699F1-BE02-5020-D936-55210CB684AE}"/>
              </a:ext>
            </a:extLst>
          </p:cNvPr>
          <p:cNvSpPr/>
          <p:nvPr/>
        </p:nvSpPr>
        <p:spPr>
          <a:xfrm>
            <a:off x="3384190" y="1519135"/>
            <a:ext cx="8462532" cy="816678"/>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Reverse Engineering Intel’s Conditional Branch Predictors (CBPs)</a:t>
            </a:r>
          </a:p>
        </p:txBody>
      </p:sp>
      <p:sp>
        <p:nvSpPr>
          <p:cNvPr id="5" name="Rounded Rectangle 4">
            <a:extLst>
              <a:ext uri="{FF2B5EF4-FFF2-40B4-BE49-F238E27FC236}">
                <a16:creationId xmlns:a16="http://schemas.microsoft.com/office/drawing/2014/main" id="{F7AAFE0C-751A-9C7E-87D2-AB6AD862E9D9}"/>
              </a:ext>
            </a:extLst>
          </p:cNvPr>
          <p:cNvSpPr/>
          <p:nvPr/>
        </p:nvSpPr>
        <p:spPr>
          <a:xfrm>
            <a:off x="2922336" y="1519135"/>
            <a:ext cx="378091" cy="816678"/>
          </a:xfrm>
          <a:prstGeom prst="round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1</a:t>
            </a:r>
          </a:p>
        </p:txBody>
      </p:sp>
      <p:sp>
        <p:nvSpPr>
          <p:cNvPr id="3" name="Right Arrow 2">
            <a:extLst>
              <a:ext uri="{FF2B5EF4-FFF2-40B4-BE49-F238E27FC236}">
                <a16:creationId xmlns:a16="http://schemas.microsoft.com/office/drawing/2014/main" id="{A31A45EA-0813-4CEB-3671-2F10663E579E}"/>
              </a:ext>
            </a:extLst>
          </p:cNvPr>
          <p:cNvSpPr/>
          <p:nvPr/>
        </p:nvSpPr>
        <p:spPr>
          <a:xfrm>
            <a:off x="586889" y="4477517"/>
            <a:ext cx="11002657" cy="247338"/>
          </a:xfrm>
          <a:prstGeom prst="rightArrow">
            <a:avLst>
              <a:gd name="adj1" fmla="val 22728"/>
              <a:gd name="adj2" fmla="val 81818"/>
            </a:avLst>
          </a:prstGeom>
          <a:solidFill>
            <a:srgbClr val="979BD9"/>
          </a:solidFill>
          <a:ln>
            <a:solidFill>
              <a:srgbClr val="979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5E070C-2B42-D7F1-0E94-2289D9A77876}"/>
              </a:ext>
            </a:extLst>
          </p:cNvPr>
          <p:cNvSpPr txBox="1"/>
          <p:nvPr/>
        </p:nvSpPr>
        <p:spPr>
          <a:xfrm>
            <a:off x="10003439" y="3964019"/>
            <a:ext cx="1376211" cy="430887"/>
          </a:xfrm>
          <a:prstGeom prst="rect">
            <a:avLst/>
          </a:prstGeom>
          <a:noFill/>
        </p:spPr>
        <p:txBody>
          <a:bodyPr wrap="none" rtlCol="0">
            <a:spAutoFit/>
          </a:bodyPr>
          <a:lstStyle/>
          <a:p>
            <a:r>
              <a:rPr lang="en-US" sz="2200" dirty="0"/>
              <a:t>Alder Lake</a:t>
            </a:r>
          </a:p>
        </p:txBody>
      </p:sp>
      <p:sp>
        <p:nvSpPr>
          <p:cNvPr id="7" name="Rectangle 6">
            <a:extLst>
              <a:ext uri="{FF2B5EF4-FFF2-40B4-BE49-F238E27FC236}">
                <a16:creationId xmlns:a16="http://schemas.microsoft.com/office/drawing/2014/main" id="{9C6439B2-619C-9226-9A49-E5D8FF90FF7E}"/>
              </a:ext>
            </a:extLst>
          </p:cNvPr>
          <p:cNvSpPr/>
          <p:nvPr/>
        </p:nvSpPr>
        <p:spPr>
          <a:xfrm>
            <a:off x="10691545" y="4422443"/>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7F290B-7A1A-5C24-64EE-DE2B793DCA72}"/>
              </a:ext>
            </a:extLst>
          </p:cNvPr>
          <p:cNvSpPr txBox="1"/>
          <p:nvPr/>
        </p:nvSpPr>
        <p:spPr>
          <a:xfrm>
            <a:off x="10417689" y="4807466"/>
            <a:ext cx="652743" cy="369332"/>
          </a:xfrm>
          <a:prstGeom prst="rect">
            <a:avLst/>
          </a:prstGeom>
          <a:noFill/>
        </p:spPr>
        <p:txBody>
          <a:bodyPr wrap="none" rtlCol="0">
            <a:spAutoFit/>
          </a:bodyPr>
          <a:lstStyle/>
          <a:p>
            <a:r>
              <a:rPr lang="en-US" dirty="0"/>
              <a:t>2021</a:t>
            </a:r>
          </a:p>
        </p:txBody>
      </p:sp>
      <p:sp>
        <p:nvSpPr>
          <p:cNvPr id="10" name="Rectangle 9">
            <a:extLst>
              <a:ext uri="{FF2B5EF4-FFF2-40B4-BE49-F238E27FC236}">
                <a16:creationId xmlns:a16="http://schemas.microsoft.com/office/drawing/2014/main" id="{E873664C-8C61-E499-6C7C-0300D627A88F}"/>
              </a:ext>
            </a:extLst>
          </p:cNvPr>
          <p:cNvSpPr/>
          <p:nvPr/>
        </p:nvSpPr>
        <p:spPr>
          <a:xfrm>
            <a:off x="9172542" y="4422442"/>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AF3F9C-F85E-C2A6-1E7D-88189FED868B}"/>
              </a:ext>
            </a:extLst>
          </p:cNvPr>
          <p:cNvSpPr txBox="1"/>
          <p:nvPr/>
        </p:nvSpPr>
        <p:spPr>
          <a:xfrm>
            <a:off x="8898686" y="4807466"/>
            <a:ext cx="652743" cy="369332"/>
          </a:xfrm>
          <a:prstGeom prst="rect">
            <a:avLst/>
          </a:prstGeom>
          <a:noFill/>
        </p:spPr>
        <p:txBody>
          <a:bodyPr wrap="none" rtlCol="0">
            <a:spAutoFit/>
          </a:bodyPr>
          <a:lstStyle/>
          <a:p>
            <a:r>
              <a:rPr lang="en-US" dirty="0"/>
              <a:t>2020</a:t>
            </a:r>
          </a:p>
        </p:txBody>
      </p:sp>
      <p:sp>
        <p:nvSpPr>
          <p:cNvPr id="12" name="TextBox 11">
            <a:extLst>
              <a:ext uri="{FF2B5EF4-FFF2-40B4-BE49-F238E27FC236}">
                <a16:creationId xmlns:a16="http://schemas.microsoft.com/office/drawing/2014/main" id="{0E954CA5-DDD0-5A96-97DB-5294CBF34963}"/>
              </a:ext>
            </a:extLst>
          </p:cNvPr>
          <p:cNvSpPr txBox="1"/>
          <p:nvPr/>
        </p:nvSpPr>
        <p:spPr>
          <a:xfrm>
            <a:off x="8536951" y="3964019"/>
            <a:ext cx="1333763" cy="430887"/>
          </a:xfrm>
          <a:prstGeom prst="rect">
            <a:avLst/>
          </a:prstGeom>
          <a:noFill/>
        </p:spPr>
        <p:txBody>
          <a:bodyPr wrap="none" rtlCol="0">
            <a:spAutoFit/>
          </a:bodyPr>
          <a:lstStyle/>
          <a:p>
            <a:r>
              <a:rPr lang="en-US" sz="2200" dirty="0"/>
              <a:t>Tiger Lake</a:t>
            </a:r>
          </a:p>
        </p:txBody>
      </p:sp>
      <p:sp>
        <p:nvSpPr>
          <p:cNvPr id="13" name="Rectangle 12">
            <a:extLst>
              <a:ext uri="{FF2B5EF4-FFF2-40B4-BE49-F238E27FC236}">
                <a16:creationId xmlns:a16="http://schemas.microsoft.com/office/drawing/2014/main" id="{16C1788E-800E-6458-4E0A-C6AC2A205A8B}"/>
              </a:ext>
            </a:extLst>
          </p:cNvPr>
          <p:cNvSpPr/>
          <p:nvPr/>
        </p:nvSpPr>
        <p:spPr>
          <a:xfrm>
            <a:off x="7609231" y="4422442"/>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A0C23A6-5890-4213-99C8-17EB8F1A44C3}"/>
              </a:ext>
            </a:extLst>
          </p:cNvPr>
          <p:cNvSpPr txBox="1"/>
          <p:nvPr/>
        </p:nvSpPr>
        <p:spPr>
          <a:xfrm>
            <a:off x="7335375" y="4807466"/>
            <a:ext cx="652743" cy="369332"/>
          </a:xfrm>
          <a:prstGeom prst="rect">
            <a:avLst/>
          </a:prstGeom>
          <a:noFill/>
        </p:spPr>
        <p:txBody>
          <a:bodyPr wrap="none" rtlCol="0">
            <a:spAutoFit/>
          </a:bodyPr>
          <a:lstStyle/>
          <a:p>
            <a:r>
              <a:rPr lang="en-US" dirty="0"/>
              <a:t>2019</a:t>
            </a:r>
          </a:p>
        </p:txBody>
      </p:sp>
      <p:sp>
        <p:nvSpPr>
          <p:cNvPr id="15" name="TextBox 14">
            <a:extLst>
              <a:ext uri="{FF2B5EF4-FFF2-40B4-BE49-F238E27FC236}">
                <a16:creationId xmlns:a16="http://schemas.microsoft.com/office/drawing/2014/main" id="{434E7EC9-8149-3FFE-09EE-A5EF80FB19C9}"/>
              </a:ext>
            </a:extLst>
          </p:cNvPr>
          <p:cNvSpPr txBox="1"/>
          <p:nvPr/>
        </p:nvSpPr>
        <p:spPr>
          <a:xfrm>
            <a:off x="6772945" y="3611695"/>
            <a:ext cx="1697644" cy="769441"/>
          </a:xfrm>
          <a:prstGeom prst="rect">
            <a:avLst/>
          </a:prstGeom>
          <a:noFill/>
        </p:spPr>
        <p:txBody>
          <a:bodyPr wrap="none" rtlCol="0">
            <a:spAutoFit/>
          </a:bodyPr>
          <a:lstStyle/>
          <a:p>
            <a:pPr algn="ctr"/>
            <a:r>
              <a:rPr lang="en-US" sz="2200" dirty="0"/>
              <a:t>Ice Lake</a:t>
            </a:r>
          </a:p>
          <a:p>
            <a:pPr algn="ctr"/>
            <a:r>
              <a:rPr lang="en-US" sz="2200" dirty="0"/>
              <a:t>Cascade Lake</a:t>
            </a:r>
          </a:p>
        </p:txBody>
      </p:sp>
      <p:sp>
        <p:nvSpPr>
          <p:cNvPr id="16" name="Rectangle 15">
            <a:extLst>
              <a:ext uri="{FF2B5EF4-FFF2-40B4-BE49-F238E27FC236}">
                <a16:creationId xmlns:a16="http://schemas.microsoft.com/office/drawing/2014/main" id="{98430777-72F3-5223-642C-7FE90D710944}"/>
              </a:ext>
            </a:extLst>
          </p:cNvPr>
          <p:cNvSpPr/>
          <p:nvPr/>
        </p:nvSpPr>
        <p:spPr>
          <a:xfrm>
            <a:off x="4913701" y="4422442"/>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2443AF-A833-F833-03C3-E8D46B8A2A1D}"/>
              </a:ext>
            </a:extLst>
          </p:cNvPr>
          <p:cNvSpPr txBox="1"/>
          <p:nvPr/>
        </p:nvSpPr>
        <p:spPr>
          <a:xfrm>
            <a:off x="4639845" y="4807466"/>
            <a:ext cx="652743" cy="369332"/>
          </a:xfrm>
          <a:prstGeom prst="rect">
            <a:avLst/>
          </a:prstGeom>
          <a:noFill/>
        </p:spPr>
        <p:txBody>
          <a:bodyPr wrap="none" rtlCol="0">
            <a:spAutoFit/>
          </a:bodyPr>
          <a:lstStyle/>
          <a:p>
            <a:r>
              <a:rPr lang="en-US" dirty="0"/>
              <a:t>2015</a:t>
            </a:r>
          </a:p>
        </p:txBody>
      </p:sp>
      <p:sp>
        <p:nvSpPr>
          <p:cNvPr id="18" name="TextBox 17">
            <a:extLst>
              <a:ext uri="{FF2B5EF4-FFF2-40B4-BE49-F238E27FC236}">
                <a16:creationId xmlns:a16="http://schemas.microsoft.com/office/drawing/2014/main" id="{9742D790-6A96-BDA9-7240-4779E9276B5C}"/>
              </a:ext>
            </a:extLst>
          </p:cNvPr>
          <p:cNvSpPr txBox="1"/>
          <p:nvPr/>
        </p:nvSpPr>
        <p:spPr>
          <a:xfrm>
            <a:off x="4387839" y="3964019"/>
            <a:ext cx="1029962" cy="430887"/>
          </a:xfrm>
          <a:prstGeom prst="rect">
            <a:avLst/>
          </a:prstGeom>
          <a:noFill/>
        </p:spPr>
        <p:txBody>
          <a:bodyPr wrap="none" rtlCol="0">
            <a:spAutoFit/>
          </a:bodyPr>
          <a:lstStyle/>
          <a:p>
            <a:r>
              <a:rPr lang="en-US" sz="2200" dirty="0"/>
              <a:t>Skylake</a:t>
            </a:r>
          </a:p>
        </p:txBody>
      </p:sp>
      <p:sp>
        <p:nvSpPr>
          <p:cNvPr id="19" name="Rectangle 18">
            <a:extLst>
              <a:ext uri="{FF2B5EF4-FFF2-40B4-BE49-F238E27FC236}">
                <a16:creationId xmlns:a16="http://schemas.microsoft.com/office/drawing/2014/main" id="{34D7E20D-F4F6-BD83-0805-7E1D18941B4E}"/>
              </a:ext>
            </a:extLst>
          </p:cNvPr>
          <p:cNvSpPr/>
          <p:nvPr/>
        </p:nvSpPr>
        <p:spPr>
          <a:xfrm>
            <a:off x="2933825" y="4422442"/>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A3EA7B-B1BC-DF7F-89EF-D3AB375D7889}"/>
              </a:ext>
            </a:extLst>
          </p:cNvPr>
          <p:cNvSpPr txBox="1"/>
          <p:nvPr/>
        </p:nvSpPr>
        <p:spPr>
          <a:xfrm>
            <a:off x="2659969" y="4807466"/>
            <a:ext cx="652743" cy="369332"/>
          </a:xfrm>
          <a:prstGeom prst="rect">
            <a:avLst/>
          </a:prstGeom>
          <a:noFill/>
        </p:spPr>
        <p:txBody>
          <a:bodyPr wrap="none" rtlCol="0">
            <a:spAutoFit/>
          </a:bodyPr>
          <a:lstStyle/>
          <a:p>
            <a:r>
              <a:rPr lang="en-US" dirty="0"/>
              <a:t>2013</a:t>
            </a:r>
          </a:p>
        </p:txBody>
      </p:sp>
      <p:sp>
        <p:nvSpPr>
          <p:cNvPr id="21" name="TextBox 20">
            <a:extLst>
              <a:ext uri="{FF2B5EF4-FFF2-40B4-BE49-F238E27FC236}">
                <a16:creationId xmlns:a16="http://schemas.microsoft.com/office/drawing/2014/main" id="{7E9A0E7A-27A9-63A9-98B0-D9F11CF2B84D}"/>
              </a:ext>
            </a:extLst>
          </p:cNvPr>
          <p:cNvSpPr txBox="1"/>
          <p:nvPr/>
        </p:nvSpPr>
        <p:spPr>
          <a:xfrm>
            <a:off x="2388464" y="3964019"/>
            <a:ext cx="1073692" cy="430887"/>
          </a:xfrm>
          <a:prstGeom prst="rect">
            <a:avLst/>
          </a:prstGeom>
          <a:noFill/>
        </p:spPr>
        <p:txBody>
          <a:bodyPr wrap="none" rtlCol="0">
            <a:spAutoFit/>
          </a:bodyPr>
          <a:lstStyle/>
          <a:p>
            <a:r>
              <a:rPr lang="en-US" sz="2200" dirty="0"/>
              <a:t>Haswell</a:t>
            </a:r>
          </a:p>
        </p:txBody>
      </p:sp>
      <p:sp>
        <p:nvSpPr>
          <p:cNvPr id="22" name="Rectangle 21">
            <a:extLst>
              <a:ext uri="{FF2B5EF4-FFF2-40B4-BE49-F238E27FC236}">
                <a16:creationId xmlns:a16="http://schemas.microsoft.com/office/drawing/2014/main" id="{B6B1B694-CF16-B0AA-7FAB-53EC5B6E4BEA}"/>
              </a:ext>
            </a:extLst>
          </p:cNvPr>
          <p:cNvSpPr/>
          <p:nvPr/>
        </p:nvSpPr>
        <p:spPr>
          <a:xfrm>
            <a:off x="1628550" y="4422442"/>
            <a:ext cx="52516" cy="417651"/>
          </a:xfrm>
          <a:prstGeom prst="rect">
            <a:avLst/>
          </a:prstGeom>
          <a:solidFill>
            <a:srgbClr val="6B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0C2D8E8-7601-D504-0A7C-FAC9BF384AAF}"/>
              </a:ext>
            </a:extLst>
          </p:cNvPr>
          <p:cNvSpPr txBox="1"/>
          <p:nvPr/>
        </p:nvSpPr>
        <p:spPr>
          <a:xfrm>
            <a:off x="1354694" y="4807466"/>
            <a:ext cx="652743" cy="369332"/>
          </a:xfrm>
          <a:prstGeom prst="rect">
            <a:avLst/>
          </a:prstGeom>
          <a:noFill/>
        </p:spPr>
        <p:txBody>
          <a:bodyPr wrap="none" rtlCol="0">
            <a:spAutoFit/>
          </a:bodyPr>
          <a:lstStyle/>
          <a:p>
            <a:r>
              <a:rPr lang="en-US" dirty="0"/>
              <a:t>2012</a:t>
            </a:r>
          </a:p>
        </p:txBody>
      </p:sp>
      <p:sp>
        <p:nvSpPr>
          <p:cNvPr id="24" name="TextBox 23">
            <a:extLst>
              <a:ext uri="{FF2B5EF4-FFF2-40B4-BE49-F238E27FC236}">
                <a16:creationId xmlns:a16="http://schemas.microsoft.com/office/drawing/2014/main" id="{10B2F982-8CF3-3D09-54CD-7DB109DE7889}"/>
              </a:ext>
            </a:extLst>
          </p:cNvPr>
          <p:cNvSpPr txBox="1"/>
          <p:nvPr/>
        </p:nvSpPr>
        <p:spPr>
          <a:xfrm>
            <a:off x="992959" y="3964019"/>
            <a:ext cx="1310872" cy="430887"/>
          </a:xfrm>
          <a:prstGeom prst="rect">
            <a:avLst/>
          </a:prstGeom>
          <a:noFill/>
        </p:spPr>
        <p:txBody>
          <a:bodyPr wrap="none" rtlCol="0">
            <a:spAutoFit/>
          </a:bodyPr>
          <a:lstStyle/>
          <a:p>
            <a:r>
              <a:rPr lang="en-US" sz="2200" dirty="0"/>
              <a:t>Ivy Bridge</a:t>
            </a:r>
          </a:p>
        </p:txBody>
      </p:sp>
      <p:sp>
        <p:nvSpPr>
          <p:cNvPr id="2" name="Slide Number Placeholder 1">
            <a:extLst>
              <a:ext uri="{FF2B5EF4-FFF2-40B4-BE49-F238E27FC236}">
                <a16:creationId xmlns:a16="http://schemas.microsoft.com/office/drawing/2014/main" id="{8678A184-47E6-159E-46D0-295702B445EF}"/>
              </a:ext>
            </a:extLst>
          </p:cNvPr>
          <p:cNvSpPr>
            <a:spLocks noGrp="1"/>
          </p:cNvSpPr>
          <p:nvPr>
            <p:ph type="sldNum" sz="quarter" idx="12"/>
          </p:nvPr>
        </p:nvSpPr>
        <p:spPr/>
        <p:txBody>
          <a:bodyPr/>
          <a:lstStyle/>
          <a:p>
            <a:fld id="{EAEF51F3-7402-1E43-A52A-04D0BBC619AC}" type="slidenum">
              <a:rPr lang="en-US" smtClean="0"/>
              <a:t>9</a:t>
            </a:fld>
            <a:endParaRPr lang="en-US"/>
          </a:p>
        </p:txBody>
      </p:sp>
    </p:spTree>
    <p:extLst>
      <p:ext uri="{BB962C8B-B14F-4D97-AF65-F5344CB8AC3E}">
        <p14:creationId xmlns:p14="http://schemas.microsoft.com/office/powerpoint/2010/main" val="4151833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23603</TotalTime>
  <Words>3807</Words>
  <Application>Microsoft Macintosh PowerPoint</Application>
  <PresentationFormat>Widescreen</PresentationFormat>
  <Paragraphs>742</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Courier New</vt:lpstr>
      <vt:lpstr>Söhne</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Hosein Yavarzadeh</dc:creator>
  <cp:lastModifiedBy>Hosein Yavarzadeh</cp:lastModifiedBy>
  <cp:revision>51</cp:revision>
  <dcterms:created xsi:type="dcterms:W3CDTF">2023-04-30T17:21:54Z</dcterms:created>
  <dcterms:modified xsi:type="dcterms:W3CDTF">2024-03-02T06:42:22Z</dcterms:modified>
</cp:coreProperties>
</file>